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89" r:id="rId3"/>
    <p:sldId id="533" r:id="rId4"/>
    <p:sldId id="534" r:id="rId5"/>
    <p:sldId id="535" r:id="rId6"/>
    <p:sldId id="536" r:id="rId7"/>
    <p:sldId id="537" r:id="rId8"/>
    <p:sldId id="538" r:id="rId9"/>
    <p:sldId id="539" r:id="rId10"/>
    <p:sldId id="540" r:id="rId11"/>
    <p:sldId id="541" r:id="rId12"/>
    <p:sldId id="543" r:id="rId13"/>
    <p:sldId id="544" r:id="rId14"/>
    <p:sldId id="545" r:id="rId15"/>
    <p:sldId id="546" r:id="rId16"/>
    <p:sldId id="547" r:id="rId17"/>
    <p:sldId id="548" r:id="rId18"/>
    <p:sldId id="549" r:id="rId19"/>
    <p:sldId id="550" r:id="rId20"/>
    <p:sldId id="551" r:id="rId21"/>
    <p:sldId id="552" r:id="rId22"/>
    <p:sldId id="553" r:id="rId23"/>
    <p:sldId id="554" r:id="rId24"/>
    <p:sldId id="555" r:id="rId25"/>
    <p:sldId id="556" r:id="rId26"/>
    <p:sldId id="557" r:id="rId27"/>
    <p:sldId id="558" r:id="rId28"/>
    <p:sldId id="559" r:id="rId29"/>
    <p:sldId id="560" r:id="rId30"/>
    <p:sldId id="561" r:id="rId31"/>
    <p:sldId id="562" r:id="rId32"/>
    <p:sldId id="563" r:id="rId33"/>
    <p:sldId id="564" r:id="rId34"/>
    <p:sldId id="565" r:id="rId35"/>
    <p:sldId id="568" r:id="rId36"/>
    <p:sldId id="798" r:id="rId37"/>
    <p:sldId id="783" r:id="rId38"/>
    <p:sldId id="784" r:id="rId39"/>
    <p:sldId id="785" r:id="rId40"/>
    <p:sldId id="786" r:id="rId41"/>
    <p:sldId id="788" r:id="rId42"/>
    <p:sldId id="789" r:id="rId43"/>
    <p:sldId id="790" r:id="rId44"/>
    <p:sldId id="787" r:id="rId45"/>
    <p:sldId id="791" r:id="rId46"/>
    <p:sldId id="792" r:id="rId47"/>
    <p:sldId id="793" r:id="rId48"/>
    <p:sldId id="794" r:id="rId49"/>
    <p:sldId id="795" r:id="rId50"/>
    <p:sldId id="796" r:id="rId51"/>
    <p:sldId id="797" r:id="rId52"/>
    <p:sldId id="531" r:id="rId53"/>
    <p:sldId id="44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aliia Bielov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D0EFF"/>
    <a:srgbClr val="FF9794"/>
    <a:srgbClr val="FF4E28"/>
    <a:srgbClr val="7AC4FF"/>
    <a:srgbClr val="FFBC13"/>
    <a:srgbClr val="D3EE8A"/>
    <a:srgbClr val="D9A8C3"/>
    <a:srgbClr val="FF4B4B"/>
    <a:srgbClr val="29D5CF"/>
    <a:srgbClr val="3CB6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4"/>
    <p:restoredTop sz="87150"/>
  </p:normalViewPr>
  <p:slideViewPr>
    <p:cSldViewPr snapToGrid="0" snapToObjects="1" showGuides="1">
      <p:cViewPr varScale="1">
        <p:scale>
          <a:sx n="100" d="100"/>
          <a:sy n="100" d="100"/>
        </p:scale>
        <p:origin x="192" y="360"/>
      </p:cViewPr>
      <p:guideLst>
        <p:guide orient="horz" pos="2184"/>
        <p:guide pos="37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EE2DB-DFE7-8042-A17B-950DAD0C4565}" type="datetimeFigureOut">
              <a:rPr lang="en-US" smtClean="0"/>
              <a:t>10/28/20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9F49A-9140-1E48-A01F-36CFD0A79B79}" type="slidenum">
              <a:rPr lang="en-US" smtClean="0"/>
              <a:t>‹#›</a:t>
            </a:fld>
            <a:endParaRPr lang="en-US"/>
          </a:p>
        </p:txBody>
      </p:sp>
    </p:spTree>
    <p:extLst>
      <p:ext uri="{BB962C8B-B14F-4D97-AF65-F5344CB8AC3E}">
        <p14:creationId xmlns:p14="http://schemas.microsoft.com/office/powerpoint/2010/main" val="1120782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9F49A-9140-1E48-A01F-36CFD0A79B79}" type="slidenum">
              <a:rPr lang="en-US" smtClean="0"/>
              <a:t>1</a:t>
            </a:fld>
            <a:endParaRPr lang="en-US"/>
          </a:p>
        </p:txBody>
      </p:sp>
    </p:spTree>
    <p:extLst>
      <p:ext uri="{BB962C8B-B14F-4D97-AF65-F5344CB8AC3E}">
        <p14:creationId xmlns:p14="http://schemas.microsoft.com/office/powerpoint/2010/main" val="932171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28A85A1-143F-A544-A9EE-0CE68588832A}" type="datetime1">
              <a:rPr lang="en-US" smtClean="0"/>
              <a:t>10/28/20</a:t>
            </a:fld>
            <a:endParaRPr lang="en-US"/>
          </a:p>
        </p:txBody>
      </p:sp>
      <p:sp>
        <p:nvSpPr>
          <p:cNvPr id="5" name="Footer Placeholder 4"/>
          <p:cNvSpPr>
            <a:spLocks noGrp="1"/>
          </p:cNvSpPr>
          <p:nvPr>
            <p:ph type="ftr" sz="quarter" idx="11"/>
          </p:nvPr>
        </p:nvSpPr>
        <p:spPr/>
        <p:txBody>
          <a:bodyPr/>
          <a:lstStyle/>
          <a:p>
            <a:r>
              <a:rPr lang="en-US"/>
              <a:t>CS660 - Advanced Information Assurance - UMassAmherst</a:t>
            </a:r>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303462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4ED557-B8DB-DC40-9724-5934D23A302A}" type="datetime1">
              <a:rPr lang="en-US" smtClean="0"/>
              <a:t>10/28/20</a:t>
            </a:fld>
            <a:endParaRPr lang="en-US"/>
          </a:p>
        </p:txBody>
      </p:sp>
      <p:sp>
        <p:nvSpPr>
          <p:cNvPr id="5" name="Footer Placeholder 4"/>
          <p:cNvSpPr>
            <a:spLocks noGrp="1"/>
          </p:cNvSpPr>
          <p:nvPr>
            <p:ph type="ftr" sz="quarter" idx="11"/>
          </p:nvPr>
        </p:nvSpPr>
        <p:spPr/>
        <p:txBody>
          <a:bodyPr/>
          <a:lstStyle/>
          <a:p>
            <a:r>
              <a:rPr lang="en-US"/>
              <a:t>CS660 - Advanced Information Assurance - UMassAmherst</a:t>
            </a:r>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495501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CF5B2-6042-DD49-9886-011C1459D2D9}" type="datetime1">
              <a:rPr lang="en-US" smtClean="0"/>
              <a:t>10/28/20</a:t>
            </a:fld>
            <a:endParaRPr lang="en-US"/>
          </a:p>
        </p:txBody>
      </p:sp>
      <p:sp>
        <p:nvSpPr>
          <p:cNvPr id="5" name="Footer Placeholder 4"/>
          <p:cNvSpPr>
            <a:spLocks noGrp="1"/>
          </p:cNvSpPr>
          <p:nvPr>
            <p:ph type="ftr" sz="quarter" idx="11"/>
          </p:nvPr>
        </p:nvSpPr>
        <p:spPr/>
        <p:txBody>
          <a:bodyPr/>
          <a:lstStyle/>
          <a:p>
            <a:r>
              <a:rPr lang="en-US"/>
              <a:t>CS660 - Advanced Information Assurance - UMassAmherst</a:t>
            </a:r>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751274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3A47D6-B38F-2A4B-88D2-59AE1CB7EB7B}" type="datetime1">
              <a:rPr lang="en-US" smtClean="0"/>
              <a:t>10/28/20</a:t>
            </a:fld>
            <a:endParaRPr lang="en-US"/>
          </a:p>
        </p:txBody>
      </p:sp>
      <p:sp>
        <p:nvSpPr>
          <p:cNvPr id="5" name="Footer Placeholder 4"/>
          <p:cNvSpPr>
            <a:spLocks noGrp="1"/>
          </p:cNvSpPr>
          <p:nvPr>
            <p:ph type="ftr" sz="quarter" idx="11"/>
          </p:nvPr>
        </p:nvSpPr>
        <p:spPr/>
        <p:txBody>
          <a:bodyPr/>
          <a:lstStyle/>
          <a:p>
            <a:r>
              <a:rPr lang="en-US"/>
              <a:t>CS660 - Advanced Information Assurance - UMassAmherst</a:t>
            </a:r>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176536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A2FF7F-8045-B14E-AC95-AF5E8342BB85}" type="datetime1">
              <a:rPr lang="en-US" smtClean="0"/>
              <a:t>10/28/20</a:t>
            </a:fld>
            <a:endParaRPr lang="en-US"/>
          </a:p>
        </p:txBody>
      </p:sp>
      <p:sp>
        <p:nvSpPr>
          <p:cNvPr id="5" name="Footer Placeholder 4"/>
          <p:cNvSpPr>
            <a:spLocks noGrp="1"/>
          </p:cNvSpPr>
          <p:nvPr>
            <p:ph type="ftr" sz="quarter" idx="11"/>
          </p:nvPr>
        </p:nvSpPr>
        <p:spPr/>
        <p:txBody>
          <a:bodyPr/>
          <a:lstStyle/>
          <a:p>
            <a:r>
              <a:rPr lang="en-US"/>
              <a:t>CS660 - Advanced Information Assurance - UMassAmherst</a:t>
            </a:r>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274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E81CB1-BCB9-B443-B63A-98B9B4A4BDAE}" type="datetime1">
              <a:rPr lang="en-US" smtClean="0"/>
              <a:t>10/28/20</a:t>
            </a:fld>
            <a:endParaRPr lang="en-US"/>
          </a:p>
        </p:txBody>
      </p:sp>
      <p:sp>
        <p:nvSpPr>
          <p:cNvPr id="6" name="Footer Placeholder 5"/>
          <p:cNvSpPr>
            <a:spLocks noGrp="1"/>
          </p:cNvSpPr>
          <p:nvPr>
            <p:ph type="ftr" sz="quarter" idx="11"/>
          </p:nvPr>
        </p:nvSpPr>
        <p:spPr/>
        <p:txBody>
          <a:bodyPr/>
          <a:lstStyle/>
          <a:p>
            <a:r>
              <a:rPr lang="en-US"/>
              <a:t>CS660 - Advanced Information Assurance - UMassAmherst</a:t>
            </a:r>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585779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DE0F62-C574-7249-B0DC-D3DCA6A6DDD1}" type="datetime1">
              <a:rPr lang="en-US" smtClean="0"/>
              <a:t>10/28/20</a:t>
            </a:fld>
            <a:endParaRPr lang="en-US"/>
          </a:p>
        </p:txBody>
      </p:sp>
      <p:sp>
        <p:nvSpPr>
          <p:cNvPr id="8" name="Footer Placeholder 7"/>
          <p:cNvSpPr>
            <a:spLocks noGrp="1"/>
          </p:cNvSpPr>
          <p:nvPr>
            <p:ph type="ftr" sz="quarter" idx="11"/>
          </p:nvPr>
        </p:nvSpPr>
        <p:spPr/>
        <p:txBody>
          <a:bodyPr/>
          <a:lstStyle/>
          <a:p>
            <a:r>
              <a:rPr lang="en-US"/>
              <a:t>CS660 - Advanced Information Assurance - UMassAmherst</a:t>
            </a:r>
          </a:p>
        </p:txBody>
      </p:sp>
      <p:sp>
        <p:nvSpPr>
          <p:cNvPr id="9" name="Slide Number Placeholder 8"/>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91591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F38CDB-C7DF-2445-B78E-958640D8B6BA}" type="datetime1">
              <a:rPr lang="en-US" smtClean="0"/>
              <a:t>10/28/20</a:t>
            </a:fld>
            <a:endParaRPr lang="en-US"/>
          </a:p>
        </p:txBody>
      </p:sp>
      <p:sp>
        <p:nvSpPr>
          <p:cNvPr id="4" name="Footer Placeholder 3"/>
          <p:cNvSpPr>
            <a:spLocks noGrp="1"/>
          </p:cNvSpPr>
          <p:nvPr>
            <p:ph type="ftr" sz="quarter" idx="11"/>
          </p:nvPr>
        </p:nvSpPr>
        <p:spPr/>
        <p:txBody>
          <a:bodyPr/>
          <a:lstStyle/>
          <a:p>
            <a:r>
              <a:rPr lang="en-US"/>
              <a:t>CS660 - Advanced Information Assurance - UMassAmherst</a:t>
            </a:r>
          </a:p>
        </p:txBody>
      </p:sp>
      <p:sp>
        <p:nvSpPr>
          <p:cNvPr id="5" name="Slide Number Placeholder 4"/>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38104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2E4D21-B4B0-2940-BDE0-2194E98C8DFE}" type="datetime1">
              <a:rPr lang="en-US" smtClean="0"/>
              <a:t>10/28/20</a:t>
            </a:fld>
            <a:endParaRPr lang="en-US"/>
          </a:p>
        </p:txBody>
      </p:sp>
      <p:sp>
        <p:nvSpPr>
          <p:cNvPr id="3" name="Footer Placeholder 2"/>
          <p:cNvSpPr>
            <a:spLocks noGrp="1"/>
          </p:cNvSpPr>
          <p:nvPr>
            <p:ph type="ftr" sz="quarter" idx="11"/>
          </p:nvPr>
        </p:nvSpPr>
        <p:spPr/>
        <p:txBody>
          <a:bodyPr/>
          <a:lstStyle/>
          <a:p>
            <a:r>
              <a:rPr lang="en-US"/>
              <a:t>CS660 - Advanced Information Assurance - UMassAmherst</a:t>
            </a:r>
          </a:p>
        </p:txBody>
      </p:sp>
      <p:sp>
        <p:nvSpPr>
          <p:cNvPr id="4" name="Slide Number Placeholder 3"/>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249016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DD68A-AAAF-D948-B345-6E7C7E792EC8}" type="datetime1">
              <a:rPr lang="en-US" smtClean="0"/>
              <a:t>10/28/20</a:t>
            </a:fld>
            <a:endParaRPr lang="en-US"/>
          </a:p>
        </p:txBody>
      </p:sp>
      <p:sp>
        <p:nvSpPr>
          <p:cNvPr id="6" name="Footer Placeholder 5"/>
          <p:cNvSpPr>
            <a:spLocks noGrp="1"/>
          </p:cNvSpPr>
          <p:nvPr>
            <p:ph type="ftr" sz="quarter" idx="11"/>
          </p:nvPr>
        </p:nvSpPr>
        <p:spPr/>
        <p:txBody>
          <a:bodyPr/>
          <a:lstStyle/>
          <a:p>
            <a:r>
              <a:rPr lang="en-US"/>
              <a:t>CS660 - Advanced Information Assurance - UMassAmherst</a:t>
            </a:r>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570775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8D01EA-8BE5-2C48-8C66-A380E42DF163}" type="datetime1">
              <a:rPr lang="en-US" smtClean="0"/>
              <a:t>10/28/20</a:t>
            </a:fld>
            <a:endParaRPr lang="en-US"/>
          </a:p>
        </p:txBody>
      </p:sp>
      <p:sp>
        <p:nvSpPr>
          <p:cNvPr id="6" name="Footer Placeholder 5"/>
          <p:cNvSpPr>
            <a:spLocks noGrp="1"/>
          </p:cNvSpPr>
          <p:nvPr>
            <p:ph type="ftr" sz="quarter" idx="11"/>
          </p:nvPr>
        </p:nvSpPr>
        <p:spPr/>
        <p:txBody>
          <a:bodyPr/>
          <a:lstStyle/>
          <a:p>
            <a:r>
              <a:rPr lang="en-US"/>
              <a:t>CS660 - Advanced Information Assurance - UMassAmherst</a:t>
            </a:r>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212192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036B8E-F94D-0549-9E55-2FC160BF4081}" type="datetime1">
              <a:rPr lang="en-US" smtClean="0"/>
              <a:t>10/28/20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CS660 - Advanced Information Assurance - UMassAmherst</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5BF5F9-4D9A-9543-85E8-59158CD2B6EB}" type="slidenum">
              <a:rPr lang="en-US" smtClean="0"/>
              <a:t>‹#›</a:t>
            </a:fld>
            <a:endParaRPr lang="en-US"/>
          </a:p>
        </p:txBody>
      </p:sp>
    </p:spTree>
    <p:extLst>
      <p:ext uri="{BB962C8B-B14F-4D97-AF65-F5344CB8AC3E}">
        <p14:creationId xmlns:p14="http://schemas.microsoft.com/office/powerpoint/2010/main" val="93013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rgbClr val="FF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FF3FB2-3AEF-834F-A6C6-28C8DD061B33}"/>
              </a:ext>
            </a:extLst>
          </p:cNvPr>
          <p:cNvSpPr>
            <a:spLocks noGrp="1"/>
          </p:cNvSpPr>
          <p:nvPr>
            <p:ph type="ctrTitle"/>
          </p:nvPr>
        </p:nvSpPr>
        <p:spPr>
          <a:xfrm>
            <a:off x="117232" y="1562995"/>
            <a:ext cx="11919980" cy="2387600"/>
          </a:xfrm>
        </p:spPr>
        <p:txBody>
          <a:bodyPr>
            <a:noAutofit/>
          </a:bodyPr>
          <a:lstStyle/>
          <a:p>
            <a:r>
              <a:rPr lang="en-US" sz="4000" dirty="0">
                <a:solidFill>
                  <a:schemeClr val="tx1"/>
                </a:solidFill>
                <a:latin typeface="Helvetica Neue" charset="0"/>
                <a:ea typeface="Helvetica Neue" charset="0"/>
                <a:cs typeface="Helvetica Neue" charset="0"/>
              </a:rPr>
              <a:t>CSC 533: Privacy in the Digital Age (Fall 2020)</a:t>
            </a:r>
            <a:br>
              <a:rPr lang="en-US" sz="4400" dirty="0">
                <a:solidFill>
                  <a:schemeClr val="tx1"/>
                </a:solidFill>
                <a:latin typeface="Helvetica Neue" charset="0"/>
                <a:ea typeface="Helvetica Neue" charset="0"/>
                <a:cs typeface="Helvetica Neue" charset="0"/>
              </a:rPr>
            </a:br>
            <a:br>
              <a:rPr lang="en-US" sz="4400" dirty="0">
                <a:solidFill>
                  <a:schemeClr val="tx1"/>
                </a:solidFill>
                <a:latin typeface="Helvetica Neue" charset="0"/>
                <a:ea typeface="Helvetica Neue" charset="0"/>
                <a:cs typeface="Helvetica Neue" charset="0"/>
              </a:rPr>
            </a:br>
            <a:r>
              <a:rPr lang="en-US" sz="4400" dirty="0">
                <a:solidFill>
                  <a:schemeClr val="tx1"/>
                </a:solidFill>
                <a:latin typeface="Helvetica Neue" charset="0"/>
                <a:ea typeface="Helvetica Neue" charset="0"/>
                <a:cs typeface="Helvetica Neue" charset="0"/>
              </a:rPr>
              <a:t>Lecture 21: Factors Influencing Privacy Behavior</a:t>
            </a:r>
            <a:r>
              <a:rPr lang="en-US" sz="4400" dirty="0">
                <a:solidFill>
                  <a:schemeClr val="tx1"/>
                </a:solidFill>
                <a:latin typeface="Arial" charset="0"/>
                <a:ea typeface="Arial" charset="0"/>
                <a:cs typeface="Arial" charset="0"/>
              </a:rPr>
              <a:t> </a:t>
            </a:r>
            <a:br>
              <a:rPr lang="en-US" sz="4400" dirty="0">
                <a:solidFill>
                  <a:schemeClr val="tx1"/>
                </a:solidFill>
                <a:latin typeface="Arial" charset="0"/>
                <a:ea typeface="Arial" charset="0"/>
                <a:cs typeface="Arial" charset="0"/>
              </a:rPr>
            </a:br>
            <a:endParaRPr lang="en-US" sz="4400" dirty="0">
              <a:solidFill>
                <a:schemeClr val="tx1"/>
              </a:solidFill>
            </a:endParaRPr>
          </a:p>
        </p:txBody>
      </p:sp>
      <p:sp>
        <p:nvSpPr>
          <p:cNvPr id="6" name="TextBox 5"/>
          <p:cNvSpPr txBox="1"/>
          <p:nvPr/>
        </p:nvSpPr>
        <p:spPr>
          <a:xfrm>
            <a:off x="711206" y="4503575"/>
            <a:ext cx="4147751" cy="1508105"/>
          </a:xfrm>
          <a:prstGeom prst="rect">
            <a:avLst/>
          </a:prstGeom>
          <a:noFill/>
        </p:spPr>
        <p:txBody>
          <a:bodyPr wrap="square" rtlCol="0">
            <a:spAutoFit/>
          </a:bodyPr>
          <a:lstStyle/>
          <a:p>
            <a:r>
              <a:rPr lang="en-US" sz="4000" dirty="0">
                <a:latin typeface="Helvetica Neue" charset="0"/>
                <a:ea typeface="Helvetica Neue" charset="0"/>
                <a:cs typeface="Helvetica Neue" charset="0"/>
              </a:rPr>
              <a:t>Anupam Das</a:t>
            </a:r>
          </a:p>
          <a:p>
            <a:endParaRPr lang="en-US" sz="2000" dirty="0">
              <a:latin typeface="Helvetica Neue" charset="0"/>
              <a:ea typeface="Helvetica Neue" charset="0"/>
              <a:cs typeface="Helvetica Neue" charset="0"/>
            </a:endParaRPr>
          </a:p>
          <a:p>
            <a:r>
              <a:rPr lang="en-US" sz="3200" dirty="0">
                <a:latin typeface="Helvetica Neue" charset="0"/>
                <a:ea typeface="Helvetica Neue" charset="0"/>
                <a:cs typeface="Helvetica Neue" charset="0"/>
              </a:rPr>
              <a:t>Oct. 29, 2020</a:t>
            </a:r>
          </a:p>
        </p:txBody>
      </p:sp>
      <p:pic>
        <p:nvPicPr>
          <p:cNvPr id="1026" name="Picture 2" descr="mage result for ncsu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3291" y="4158907"/>
            <a:ext cx="4563920" cy="219744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3E5BF5F9-4D9A-9543-85E8-59158CD2B6EB}" type="slidenum">
              <a:rPr lang="en-US" smtClean="0"/>
              <a:t>1</a:t>
            </a:fld>
            <a:endParaRPr lang="en-US"/>
          </a:p>
        </p:txBody>
      </p:sp>
    </p:spTree>
    <p:extLst>
      <p:ext uri="{BB962C8B-B14F-4D97-AF65-F5344CB8AC3E}">
        <p14:creationId xmlns:p14="http://schemas.microsoft.com/office/powerpoint/2010/main" val="815857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3FF7A-1FE4-6E4D-B898-252464F75631}"/>
              </a:ext>
            </a:extLst>
          </p:cNvPr>
          <p:cNvSpPr>
            <a:spLocks noGrp="1"/>
          </p:cNvSpPr>
          <p:nvPr>
            <p:ph type="title"/>
          </p:nvPr>
        </p:nvSpPr>
        <p:spPr>
          <a:xfrm>
            <a:off x="263236" y="136071"/>
            <a:ext cx="11513127" cy="1325563"/>
          </a:xfrm>
        </p:spPr>
        <p:txBody>
          <a:bodyPr>
            <a:normAutofit/>
          </a:bodyPr>
          <a:lstStyle/>
          <a:p>
            <a:r>
              <a:rPr lang="en-US" dirty="0">
                <a:latin typeface="Arial" charset="0"/>
                <a:ea typeface="Arial" charset="0"/>
                <a:cs typeface="Arial" charset="0"/>
              </a:rPr>
              <a:t>Factors to Increase and Reduce Concerns</a:t>
            </a:r>
            <a:endParaRPr lang="en-US" dirty="0"/>
          </a:p>
        </p:txBody>
      </p:sp>
      <p:pic>
        <p:nvPicPr>
          <p:cNvPr id="2" name="Picture 1" descr="pl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660" y="1209674"/>
            <a:ext cx="8035486" cy="4131013"/>
          </a:xfrm>
          <a:prstGeom prst="rect">
            <a:avLst/>
          </a:prstGeom>
        </p:spPr>
      </p:pic>
      <p:sp>
        <p:nvSpPr>
          <p:cNvPr id="6" name="Rectangle 5"/>
          <p:cNvSpPr/>
          <p:nvPr/>
        </p:nvSpPr>
        <p:spPr>
          <a:xfrm>
            <a:off x="430902" y="5446878"/>
            <a:ext cx="10683788" cy="1015663"/>
          </a:xfrm>
          <a:prstGeom prst="rect">
            <a:avLst/>
          </a:prstGeom>
        </p:spPr>
        <p:txBody>
          <a:bodyPr wrap="square">
            <a:spAutoFit/>
          </a:bodyPr>
          <a:lstStyle/>
          <a:p>
            <a:pPr marL="285750" indent="-285750">
              <a:buFont typeface="Arial" charset="0"/>
              <a:buChar char="•"/>
            </a:pPr>
            <a:r>
              <a:rPr lang="en-US" sz="2000" dirty="0">
                <a:latin typeface="Arial" charset="0"/>
                <a:ea typeface="Arial" charset="0"/>
                <a:cs typeface="Arial" charset="0"/>
              </a:rPr>
              <a:t>People are more concerned about </a:t>
            </a:r>
            <a:r>
              <a:rPr lang="en-US" sz="2000" b="1" dirty="0">
                <a:latin typeface="Arial" charset="0"/>
                <a:ea typeface="Arial" charset="0"/>
                <a:cs typeface="Arial" charset="0"/>
              </a:rPr>
              <a:t>data sharing and data breaches </a:t>
            </a:r>
            <a:r>
              <a:rPr lang="en-US" sz="2000" dirty="0">
                <a:latin typeface="Arial" charset="0"/>
                <a:ea typeface="Arial" charset="0"/>
                <a:cs typeface="Arial" charset="0"/>
              </a:rPr>
              <a:t>than data distortion and data aggregation.</a:t>
            </a:r>
          </a:p>
          <a:p>
            <a:pPr marL="285750" indent="-285750">
              <a:buFont typeface="Arial" charset="0"/>
              <a:buChar char="•"/>
            </a:pPr>
            <a:r>
              <a:rPr lang="en-US" sz="2000" dirty="0">
                <a:latin typeface="Arial" charset="0"/>
                <a:ea typeface="Arial" charset="0"/>
                <a:cs typeface="Arial" charset="0"/>
              </a:rPr>
              <a:t>Different people assess the importance of various </a:t>
            </a:r>
            <a:r>
              <a:rPr lang="en-US" sz="2000" b="1" dirty="0">
                <a:latin typeface="Arial" charset="0"/>
                <a:ea typeface="Arial" charset="0"/>
                <a:cs typeface="Arial" charset="0"/>
              </a:rPr>
              <a:t>privacy mitigation </a:t>
            </a:r>
            <a:r>
              <a:rPr lang="en-US" sz="2000" dirty="0">
                <a:latin typeface="Arial" charset="0"/>
                <a:ea typeface="Arial" charset="0"/>
                <a:cs typeface="Arial" charset="0"/>
              </a:rPr>
              <a:t>measures differently</a:t>
            </a:r>
          </a:p>
        </p:txBody>
      </p:sp>
      <p:sp>
        <p:nvSpPr>
          <p:cNvPr id="3" name="Slide Number Placeholder 2"/>
          <p:cNvSpPr>
            <a:spLocks noGrp="1"/>
          </p:cNvSpPr>
          <p:nvPr>
            <p:ph type="sldNum" sz="quarter" idx="12"/>
          </p:nvPr>
        </p:nvSpPr>
        <p:spPr/>
        <p:txBody>
          <a:bodyPr/>
          <a:lstStyle/>
          <a:p>
            <a:fld id="{3E5BF5F9-4D9A-9543-85E8-59158CD2B6EB}" type="slidenum">
              <a:rPr lang="en-US" smtClean="0"/>
              <a:t>10</a:t>
            </a:fld>
            <a:endParaRPr lang="en-US" dirty="0"/>
          </a:p>
        </p:txBody>
      </p:sp>
    </p:spTree>
    <p:extLst>
      <p:ext uri="{BB962C8B-B14F-4D97-AF65-F5344CB8AC3E}">
        <p14:creationId xmlns:p14="http://schemas.microsoft.com/office/powerpoint/2010/main" val="73530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9D58CF6-785E-994F-ABC2-9B40963CAAC6}"/>
              </a:ext>
            </a:extLst>
          </p:cNvPr>
          <p:cNvSpPr>
            <a:spLocks noGrp="1"/>
          </p:cNvSpPr>
          <p:nvPr>
            <p:ph type="title"/>
          </p:nvPr>
        </p:nvSpPr>
        <p:spPr>
          <a:xfrm>
            <a:off x="576755" y="60498"/>
            <a:ext cx="10515600" cy="1325563"/>
          </a:xfrm>
        </p:spPr>
        <p:txBody>
          <a:bodyPr/>
          <a:lstStyle/>
          <a:p>
            <a:r>
              <a:rPr lang="en-US" dirty="0">
                <a:latin typeface="Arial" charset="0"/>
                <a:ea typeface="Arial" charset="0"/>
                <a:cs typeface="Arial" charset="0"/>
              </a:rPr>
              <a:t>Exercise: Additional Concerns</a:t>
            </a:r>
            <a:endParaRPr lang="en-US" dirty="0"/>
          </a:p>
        </p:txBody>
      </p:sp>
      <p:sp>
        <p:nvSpPr>
          <p:cNvPr id="2" name="Rectangle 1"/>
          <p:cNvSpPr/>
          <p:nvPr/>
        </p:nvSpPr>
        <p:spPr>
          <a:xfrm>
            <a:off x="448002" y="2776955"/>
            <a:ext cx="11743998" cy="3539430"/>
          </a:xfrm>
          <a:prstGeom prst="rect">
            <a:avLst/>
          </a:prstGeom>
        </p:spPr>
        <p:txBody>
          <a:bodyPr wrap="square">
            <a:spAutoFit/>
          </a:bodyPr>
          <a:lstStyle/>
          <a:p>
            <a:pPr marL="285750" indent="-285750">
              <a:buFont typeface="Arial" charset="0"/>
              <a:buChar char="•"/>
            </a:pPr>
            <a:r>
              <a:rPr lang="en-US" sz="2800" dirty="0">
                <a:latin typeface="Arial" charset="0"/>
                <a:ea typeface="Arial" charset="0"/>
                <a:cs typeface="Arial" charset="0"/>
              </a:rPr>
              <a:t>Authorities and intelligence services: Government access [13/66] </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Malicious software or sharing data over APIs: Google Analytics [9/66] </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Unusable and nontransparent policies: Long, convoluted, hard to read [7/66] </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Lack of control: Options to delete data [7/66]</a:t>
            </a:r>
          </a:p>
        </p:txBody>
      </p:sp>
      <p:sp>
        <p:nvSpPr>
          <p:cNvPr id="5" name="Rectangle 4"/>
          <p:cNvSpPr/>
          <p:nvPr/>
        </p:nvSpPr>
        <p:spPr>
          <a:xfrm>
            <a:off x="576755" y="1604454"/>
            <a:ext cx="10644353" cy="954107"/>
          </a:xfrm>
          <a:prstGeom prst="rect">
            <a:avLst/>
          </a:prstGeom>
        </p:spPr>
        <p:txBody>
          <a:bodyPr wrap="square">
            <a:spAutoFit/>
          </a:bodyPr>
          <a:lstStyle/>
          <a:p>
            <a:r>
              <a:rPr lang="en-US" sz="2800" dirty="0">
                <a:latin typeface="Arial" charset="0"/>
                <a:ea typeface="Arial" charset="0"/>
                <a:cs typeface="Arial" charset="0"/>
              </a:rPr>
              <a:t>66 comments  [15 comments were useless as they just repeated the standard response options]</a:t>
            </a:r>
          </a:p>
        </p:txBody>
      </p:sp>
      <p:sp>
        <p:nvSpPr>
          <p:cNvPr id="3" name="Slide Number Placeholder 2"/>
          <p:cNvSpPr>
            <a:spLocks noGrp="1"/>
          </p:cNvSpPr>
          <p:nvPr>
            <p:ph type="sldNum" sz="quarter" idx="12"/>
          </p:nvPr>
        </p:nvSpPr>
        <p:spPr/>
        <p:txBody>
          <a:bodyPr/>
          <a:lstStyle/>
          <a:p>
            <a:fld id="{3E5BF5F9-4D9A-9543-85E8-59158CD2B6EB}" type="slidenum">
              <a:rPr lang="en-US" smtClean="0"/>
              <a:t>11</a:t>
            </a:fld>
            <a:endParaRPr lang="en-US"/>
          </a:p>
        </p:txBody>
      </p:sp>
    </p:spTree>
    <p:extLst>
      <p:ext uri="{BB962C8B-B14F-4D97-AF65-F5344CB8AC3E}">
        <p14:creationId xmlns:p14="http://schemas.microsoft.com/office/powerpoint/2010/main" val="43271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5C0F7D-1581-7B40-8A6B-19A5FC9248DE}"/>
              </a:ext>
            </a:extLst>
          </p:cNvPr>
          <p:cNvSpPr>
            <a:spLocks noGrp="1"/>
          </p:cNvSpPr>
          <p:nvPr>
            <p:ph type="title"/>
          </p:nvPr>
        </p:nvSpPr>
        <p:spPr>
          <a:xfrm>
            <a:off x="838200" y="185011"/>
            <a:ext cx="10515600" cy="1325563"/>
          </a:xfrm>
        </p:spPr>
        <p:txBody>
          <a:bodyPr/>
          <a:lstStyle/>
          <a:p>
            <a:r>
              <a:rPr lang="en-US" dirty="0">
                <a:latin typeface="Arial" charset="0"/>
                <a:ea typeface="Arial" charset="0"/>
                <a:cs typeface="Arial" charset="0"/>
              </a:rPr>
              <a:t>What types of data are critical?</a:t>
            </a:r>
            <a:endParaRPr lang="en-US" dirty="0"/>
          </a:p>
        </p:txBody>
      </p:sp>
      <p:pic>
        <p:nvPicPr>
          <p:cNvPr id="5" name="Picture 4" descr="plot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3393" y="1402987"/>
            <a:ext cx="6914931" cy="3778261"/>
          </a:xfrm>
          <a:prstGeom prst="rect">
            <a:avLst/>
          </a:prstGeom>
        </p:spPr>
      </p:pic>
      <p:sp>
        <p:nvSpPr>
          <p:cNvPr id="2" name="Rectangle 1"/>
          <p:cNvSpPr/>
          <p:nvPr/>
        </p:nvSpPr>
        <p:spPr>
          <a:xfrm>
            <a:off x="1298028" y="5351894"/>
            <a:ext cx="9924154" cy="1200329"/>
          </a:xfrm>
          <a:prstGeom prst="rect">
            <a:avLst/>
          </a:prstGeom>
        </p:spPr>
        <p:txBody>
          <a:bodyPr wrap="square">
            <a:spAutoFit/>
          </a:bodyPr>
          <a:lstStyle/>
          <a:p>
            <a:r>
              <a:rPr lang="en-US" sz="2400" b="1" dirty="0">
                <a:latin typeface="Arial" charset="0"/>
                <a:ea typeface="Arial" charset="0"/>
                <a:cs typeface="Arial" charset="0"/>
              </a:rPr>
              <a:t>Options</a:t>
            </a:r>
            <a:r>
              <a:rPr lang="en-US" sz="2400" dirty="0">
                <a:latin typeface="Arial" charset="0"/>
                <a:ea typeface="Arial" charset="0"/>
                <a:cs typeface="Arial" charset="0"/>
              </a:rPr>
              <a:t>: Content (email body), metadata (date), interaction (mouse click to open email), location (the city, email is sent from), personal data (email address, name, address), user preferences (email settings)</a:t>
            </a:r>
          </a:p>
        </p:txBody>
      </p:sp>
      <p:sp>
        <p:nvSpPr>
          <p:cNvPr id="3" name="Slide Number Placeholder 2"/>
          <p:cNvSpPr>
            <a:spLocks noGrp="1"/>
          </p:cNvSpPr>
          <p:nvPr>
            <p:ph type="sldNum" sz="quarter" idx="12"/>
          </p:nvPr>
        </p:nvSpPr>
        <p:spPr/>
        <p:txBody>
          <a:bodyPr/>
          <a:lstStyle/>
          <a:p>
            <a:fld id="{3E5BF5F9-4D9A-9543-85E8-59158CD2B6EB}" type="slidenum">
              <a:rPr lang="en-US" smtClean="0"/>
              <a:t>12</a:t>
            </a:fld>
            <a:endParaRPr lang="en-US"/>
          </a:p>
        </p:txBody>
      </p:sp>
    </p:spTree>
    <p:extLst>
      <p:ext uri="{BB962C8B-B14F-4D97-AF65-F5344CB8AC3E}">
        <p14:creationId xmlns:p14="http://schemas.microsoft.com/office/powerpoint/2010/main" val="300748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E63848-0C97-304B-9F31-2E5873E91C4A}"/>
              </a:ext>
            </a:extLst>
          </p:cNvPr>
          <p:cNvSpPr>
            <a:spLocks noGrp="1"/>
          </p:cNvSpPr>
          <p:nvPr>
            <p:ph type="title"/>
          </p:nvPr>
        </p:nvSpPr>
        <p:spPr>
          <a:xfrm>
            <a:off x="838200" y="107240"/>
            <a:ext cx="10515600" cy="1325563"/>
          </a:xfrm>
        </p:spPr>
        <p:txBody>
          <a:bodyPr/>
          <a:lstStyle/>
          <a:p>
            <a:r>
              <a:rPr lang="en-US" dirty="0">
                <a:latin typeface="Arial" charset="0"/>
                <a:ea typeface="Arial" charset="0"/>
                <a:cs typeface="Arial" charset="0"/>
              </a:rPr>
              <a:t>Criticality of Types of Data</a:t>
            </a:r>
            <a:endParaRPr lang="en-US" dirty="0"/>
          </a:p>
        </p:txBody>
      </p:sp>
      <p:pic>
        <p:nvPicPr>
          <p:cNvPr id="2" name="Picture 1" descr="pl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957" y="1039982"/>
            <a:ext cx="8578115" cy="4311912"/>
          </a:xfrm>
          <a:prstGeom prst="rect">
            <a:avLst/>
          </a:prstGeom>
        </p:spPr>
      </p:pic>
      <p:sp>
        <p:nvSpPr>
          <p:cNvPr id="6" name="Rectangle 5">
            <a:extLst>
              <a:ext uri="{FF2B5EF4-FFF2-40B4-BE49-F238E27FC236}">
                <a16:creationId xmlns:a16="http://schemas.microsoft.com/office/drawing/2014/main" id="{2B0BEF5B-296B-AF48-8026-1BDC806A8171}"/>
              </a:ext>
            </a:extLst>
          </p:cNvPr>
          <p:cNvSpPr/>
          <p:nvPr/>
        </p:nvSpPr>
        <p:spPr>
          <a:xfrm>
            <a:off x="1298028" y="5351894"/>
            <a:ext cx="9924154" cy="1200329"/>
          </a:xfrm>
          <a:prstGeom prst="rect">
            <a:avLst/>
          </a:prstGeom>
        </p:spPr>
        <p:txBody>
          <a:bodyPr wrap="square">
            <a:spAutoFit/>
          </a:bodyPr>
          <a:lstStyle/>
          <a:p>
            <a:r>
              <a:rPr lang="en-US" sz="2400" b="1" dirty="0">
                <a:latin typeface="Arial" charset="0"/>
                <a:ea typeface="Arial" charset="0"/>
                <a:cs typeface="Arial" charset="0"/>
              </a:rPr>
              <a:t>Options</a:t>
            </a:r>
            <a:r>
              <a:rPr lang="en-US" sz="2400" dirty="0">
                <a:latin typeface="Arial" charset="0"/>
                <a:ea typeface="Arial" charset="0"/>
                <a:cs typeface="Arial" charset="0"/>
              </a:rPr>
              <a:t>: Content (email body), metadata (date), interaction (mouse click to open email), location (the city, email is sent from), personal data (email address, name, address), user preferences (email settings)</a:t>
            </a:r>
          </a:p>
        </p:txBody>
      </p:sp>
      <p:sp>
        <p:nvSpPr>
          <p:cNvPr id="3" name="Slide Number Placeholder 2"/>
          <p:cNvSpPr>
            <a:spLocks noGrp="1"/>
          </p:cNvSpPr>
          <p:nvPr>
            <p:ph type="sldNum" sz="quarter" idx="12"/>
          </p:nvPr>
        </p:nvSpPr>
        <p:spPr/>
        <p:txBody>
          <a:bodyPr/>
          <a:lstStyle/>
          <a:p>
            <a:fld id="{3E5BF5F9-4D9A-9543-85E8-59158CD2B6EB}" type="slidenum">
              <a:rPr lang="en-US" smtClean="0"/>
              <a:t>13</a:t>
            </a:fld>
            <a:endParaRPr lang="en-US"/>
          </a:p>
        </p:txBody>
      </p:sp>
    </p:spTree>
    <p:extLst>
      <p:ext uri="{BB962C8B-B14F-4D97-AF65-F5344CB8AC3E}">
        <p14:creationId xmlns:p14="http://schemas.microsoft.com/office/powerpoint/2010/main" val="1304936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929F868-9C2D-4F4B-A9EA-798100B9EDB0}"/>
              </a:ext>
            </a:extLst>
          </p:cNvPr>
          <p:cNvSpPr>
            <a:spLocks noGrp="1"/>
          </p:cNvSpPr>
          <p:nvPr>
            <p:ph type="title"/>
          </p:nvPr>
        </p:nvSpPr>
        <p:spPr>
          <a:xfrm>
            <a:off x="762000" y="271701"/>
            <a:ext cx="10515600" cy="1325563"/>
          </a:xfrm>
        </p:spPr>
        <p:txBody>
          <a:bodyPr/>
          <a:lstStyle/>
          <a:p>
            <a:r>
              <a:rPr lang="en-US" dirty="0">
                <a:latin typeface="Arial" charset="0"/>
                <a:ea typeface="Arial" charset="0"/>
                <a:cs typeface="Arial" charset="0"/>
              </a:rPr>
              <a:t>Giving up privacy</a:t>
            </a:r>
            <a:endParaRPr lang="en-US" dirty="0"/>
          </a:p>
        </p:txBody>
      </p:sp>
      <p:sp>
        <p:nvSpPr>
          <p:cNvPr id="2" name="Rectangle 1"/>
          <p:cNvSpPr/>
          <p:nvPr/>
        </p:nvSpPr>
        <p:spPr>
          <a:xfrm>
            <a:off x="488731" y="1586750"/>
            <a:ext cx="11540359" cy="2677656"/>
          </a:xfrm>
          <a:prstGeom prst="rect">
            <a:avLst/>
          </a:prstGeom>
        </p:spPr>
        <p:txBody>
          <a:bodyPr wrap="square">
            <a:spAutoFit/>
          </a:bodyPr>
          <a:lstStyle/>
          <a:p>
            <a:r>
              <a:rPr lang="en-US" sz="2800" dirty="0">
                <a:latin typeface="Arial" charset="0"/>
                <a:ea typeface="Arial" charset="0"/>
                <a:cs typeface="Arial" charset="0"/>
              </a:rPr>
              <a:t>Would you accept less privacy for the following: </a:t>
            </a:r>
          </a:p>
          <a:p>
            <a:pPr marL="285750" indent="-285750">
              <a:buFont typeface="Arial" charset="0"/>
              <a:buChar char="•"/>
            </a:pPr>
            <a:r>
              <a:rPr lang="en-US" sz="2800" dirty="0">
                <a:latin typeface="Arial" charset="0"/>
                <a:ea typeface="Arial" charset="0"/>
                <a:cs typeface="Arial" charset="0"/>
              </a:rPr>
              <a:t>Monetary discounts (e.g., 10% discount on the next purchase)</a:t>
            </a:r>
          </a:p>
          <a:p>
            <a:pPr marL="285750" indent="-285750">
              <a:buFont typeface="Arial" charset="0"/>
              <a:buChar char="•"/>
            </a:pPr>
            <a:r>
              <a:rPr lang="en-US" sz="2800" dirty="0">
                <a:latin typeface="Arial" charset="0"/>
                <a:ea typeface="Arial" charset="0"/>
                <a:cs typeface="Arial" charset="0"/>
              </a:rPr>
              <a:t>Added functionality of the system (such as Amazon recommendations)</a:t>
            </a:r>
          </a:p>
          <a:p>
            <a:pPr marL="285750" indent="-285750">
              <a:buFont typeface="Arial" charset="0"/>
              <a:buChar char="•"/>
            </a:pPr>
            <a:r>
              <a:rPr lang="en-US" sz="2800" dirty="0">
                <a:latin typeface="Arial" charset="0"/>
                <a:ea typeface="Arial" charset="0"/>
                <a:cs typeface="Arial" charset="0"/>
              </a:rPr>
              <a:t>Fewer ads </a:t>
            </a:r>
          </a:p>
          <a:p>
            <a:endParaRPr lang="en-US" sz="2800" dirty="0">
              <a:latin typeface="Arial" charset="0"/>
              <a:ea typeface="Arial" charset="0"/>
              <a:cs typeface="Arial" charset="0"/>
            </a:endParaRPr>
          </a:p>
        </p:txBody>
      </p:sp>
      <p:sp>
        <p:nvSpPr>
          <p:cNvPr id="5" name="Rectangle 4"/>
          <p:cNvSpPr/>
          <p:nvPr/>
        </p:nvSpPr>
        <p:spPr>
          <a:xfrm>
            <a:off x="3086099" y="3969547"/>
            <a:ext cx="4690066" cy="523220"/>
          </a:xfrm>
          <a:prstGeom prst="rect">
            <a:avLst/>
          </a:prstGeom>
        </p:spPr>
        <p:txBody>
          <a:bodyPr wrap="none">
            <a:spAutoFit/>
          </a:bodyPr>
          <a:lstStyle/>
          <a:p>
            <a:r>
              <a:rPr lang="en-US" sz="2800" dirty="0">
                <a:solidFill>
                  <a:srgbClr val="FF0000"/>
                </a:solidFill>
                <a:latin typeface="Arial" charset="0"/>
                <a:ea typeface="Arial" charset="0"/>
                <a:cs typeface="Arial" charset="0"/>
              </a:rPr>
              <a:t>“Yes,” “Uncertain,” and “No.”</a:t>
            </a:r>
          </a:p>
        </p:txBody>
      </p:sp>
      <p:sp>
        <p:nvSpPr>
          <p:cNvPr id="6" name="Rectangle 5"/>
          <p:cNvSpPr/>
          <p:nvPr/>
        </p:nvSpPr>
        <p:spPr>
          <a:xfrm>
            <a:off x="488731" y="4781223"/>
            <a:ext cx="9144000" cy="1384995"/>
          </a:xfrm>
          <a:prstGeom prst="rect">
            <a:avLst/>
          </a:prstGeom>
        </p:spPr>
        <p:txBody>
          <a:bodyPr wrap="square">
            <a:spAutoFit/>
          </a:bodyPr>
          <a:lstStyle/>
          <a:p>
            <a:pPr marL="285750" indent="-285750">
              <a:buFont typeface="Wingdings" charset="2"/>
              <a:buChar char="Ø"/>
            </a:pPr>
            <a:r>
              <a:rPr lang="en-US" sz="2800" dirty="0">
                <a:latin typeface="Arial" charset="0"/>
                <a:ea typeface="Arial" charset="0"/>
                <a:cs typeface="Arial" charset="0"/>
              </a:rPr>
              <a:t>37% accepts less privacy for added functionality </a:t>
            </a:r>
          </a:p>
          <a:p>
            <a:pPr marL="285750" indent="-285750">
              <a:buFont typeface="Wingdings" charset="2"/>
              <a:buChar char="Ø"/>
            </a:pPr>
            <a:r>
              <a:rPr lang="en-US" sz="2800" dirty="0">
                <a:latin typeface="Arial" charset="0"/>
                <a:ea typeface="Arial" charset="0"/>
                <a:cs typeface="Arial" charset="0"/>
              </a:rPr>
              <a:t>21% accepts less privacy for monetary discounts </a:t>
            </a:r>
          </a:p>
          <a:p>
            <a:pPr marL="285750" indent="-285750">
              <a:buFont typeface="Wingdings" charset="2"/>
              <a:buChar char="Ø"/>
            </a:pPr>
            <a:r>
              <a:rPr lang="en-US" sz="2800" dirty="0">
                <a:latin typeface="Arial" charset="0"/>
                <a:ea typeface="Arial" charset="0"/>
                <a:cs typeface="Arial" charset="0"/>
              </a:rPr>
              <a:t>14% accepts less privacy for fewer ads</a:t>
            </a:r>
          </a:p>
        </p:txBody>
      </p:sp>
      <p:sp>
        <p:nvSpPr>
          <p:cNvPr id="3" name="Slide Number Placeholder 2"/>
          <p:cNvSpPr>
            <a:spLocks noGrp="1"/>
          </p:cNvSpPr>
          <p:nvPr>
            <p:ph type="sldNum" sz="quarter" idx="12"/>
          </p:nvPr>
        </p:nvSpPr>
        <p:spPr/>
        <p:txBody>
          <a:bodyPr/>
          <a:lstStyle/>
          <a:p>
            <a:fld id="{3E5BF5F9-4D9A-9543-85E8-59158CD2B6EB}" type="slidenum">
              <a:rPr lang="en-US" smtClean="0"/>
              <a:t>14</a:t>
            </a:fld>
            <a:endParaRPr lang="en-US"/>
          </a:p>
        </p:txBody>
      </p:sp>
    </p:spTree>
    <p:extLst>
      <p:ext uri="{BB962C8B-B14F-4D97-AF65-F5344CB8AC3E}">
        <p14:creationId xmlns:p14="http://schemas.microsoft.com/office/powerpoint/2010/main" val="194851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A47BB8-2758-EC4B-900C-E39E6F9BDD54}"/>
              </a:ext>
            </a:extLst>
          </p:cNvPr>
          <p:cNvSpPr>
            <a:spLocks noGrp="1"/>
          </p:cNvSpPr>
          <p:nvPr>
            <p:ph type="title"/>
          </p:nvPr>
        </p:nvSpPr>
        <p:spPr>
          <a:xfrm>
            <a:off x="823748" y="273339"/>
            <a:ext cx="10515600" cy="1325563"/>
          </a:xfrm>
        </p:spPr>
        <p:txBody>
          <a:bodyPr/>
          <a:lstStyle/>
          <a:p>
            <a:r>
              <a:rPr lang="en-US" dirty="0">
                <a:latin typeface="Arial" charset="0"/>
                <a:ea typeface="Arial" charset="0"/>
                <a:cs typeface="Arial" charset="0"/>
              </a:rPr>
              <a:t>Developers vs. Users</a:t>
            </a:r>
            <a:endParaRPr lang="en-US" dirty="0"/>
          </a:p>
        </p:txBody>
      </p:sp>
      <p:sp>
        <p:nvSpPr>
          <p:cNvPr id="2" name="Rectangle 1"/>
          <p:cNvSpPr/>
          <p:nvPr/>
        </p:nvSpPr>
        <p:spPr>
          <a:xfrm>
            <a:off x="714703" y="1598902"/>
            <a:ext cx="10610193" cy="4401205"/>
          </a:xfrm>
          <a:prstGeom prst="rect">
            <a:avLst/>
          </a:prstGeom>
        </p:spPr>
        <p:txBody>
          <a:bodyPr wrap="square">
            <a:spAutoFit/>
          </a:bodyPr>
          <a:lstStyle/>
          <a:p>
            <a:pPr marL="285750" indent="-285750">
              <a:buFont typeface="Arial" charset="0"/>
              <a:buChar char="•"/>
            </a:pPr>
            <a:r>
              <a:rPr lang="en-US" sz="3200" dirty="0">
                <a:latin typeface="Arial" charset="0"/>
                <a:ea typeface="Arial" charset="0"/>
                <a:cs typeface="Arial" charset="0"/>
              </a:rPr>
              <a:t>Factor that increase privacy concerns:</a:t>
            </a:r>
          </a:p>
          <a:p>
            <a:pPr marL="742950" lvl="1" indent="-285750">
              <a:buFont typeface="Arial" charset="0"/>
              <a:buChar char="•"/>
            </a:pPr>
            <a:r>
              <a:rPr lang="en-US" sz="2800" dirty="0">
                <a:latin typeface="Arial" charset="0"/>
                <a:ea typeface="Arial" charset="0"/>
                <a:cs typeface="Arial" charset="0"/>
              </a:rPr>
              <a:t>Data distortion: 49% of developers vs. 65% of users </a:t>
            </a:r>
          </a:p>
          <a:p>
            <a:pPr marL="742950" lvl="1" indent="-285750">
              <a:buFont typeface="Arial" charset="0"/>
              <a:buChar char="•"/>
            </a:pPr>
            <a:r>
              <a:rPr lang="en-US" sz="2800" dirty="0">
                <a:latin typeface="Arial" charset="0"/>
                <a:ea typeface="Arial" charset="0"/>
                <a:cs typeface="Arial" charset="0"/>
              </a:rPr>
              <a:t>Data aggregation: 52% of developers vs. 63% of users </a:t>
            </a:r>
          </a:p>
          <a:p>
            <a:pPr marL="285750" indent="-285750">
              <a:buFont typeface="Arial" charset="0"/>
              <a:buChar char="•"/>
            </a:pPr>
            <a:endParaRPr lang="en-US" sz="3200" dirty="0">
              <a:latin typeface="Arial" charset="0"/>
              <a:ea typeface="Arial" charset="0"/>
              <a:cs typeface="Arial" charset="0"/>
            </a:endParaRPr>
          </a:p>
          <a:p>
            <a:pPr marL="285750" indent="-285750">
              <a:buFont typeface="Arial" charset="0"/>
              <a:buChar char="•"/>
            </a:pPr>
            <a:r>
              <a:rPr lang="en-US" sz="3200" dirty="0">
                <a:latin typeface="Arial" charset="0"/>
                <a:ea typeface="Arial" charset="0"/>
                <a:cs typeface="Arial" charset="0"/>
              </a:rPr>
              <a:t>Data criticality: Name, personal data, and interaction are more critical for developers </a:t>
            </a:r>
          </a:p>
          <a:p>
            <a:pPr marL="285750" indent="-285750">
              <a:buFont typeface="Arial" charset="0"/>
              <a:buChar char="•"/>
            </a:pPr>
            <a:endParaRPr lang="en-US" sz="3200" dirty="0">
              <a:latin typeface="Arial" charset="0"/>
              <a:ea typeface="Arial" charset="0"/>
              <a:cs typeface="Arial" charset="0"/>
            </a:endParaRPr>
          </a:p>
          <a:p>
            <a:pPr marL="285750" indent="-285750">
              <a:buFont typeface="Arial" charset="0"/>
              <a:buChar char="•"/>
            </a:pPr>
            <a:r>
              <a:rPr lang="en-US" sz="3200" dirty="0">
                <a:latin typeface="Arial" charset="0"/>
                <a:ea typeface="Arial" charset="0"/>
                <a:cs typeface="Arial" charset="0"/>
              </a:rPr>
              <a:t>Added functionality: 43% of developers give up privacy  (vs. 31%)</a:t>
            </a:r>
          </a:p>
        </p:txBody>
      </p:sp>
      <p:sp>
        <p:nvSpPr>
          <p:cNvPr id="3" name="Slide Number Placeholder 2"/>
          <p:cNvSpPr>
            <a:spLocks noGrp="1"/>
          </p:cNvSpPr>
          <p:nvPr>
            <p:ph type="sldNum" sz="quarter" idx="12"/>
          </p:nvPr>
        </p:nvSpPr>
        <p:spPr/>
        <p:txBody>
          <a:bodyPr/>
          <a:lstStyle/>
          <a:p>
            <a:fld id="{3E5BF5F9-4D9A-9543-85E8-59158CD2B6EB}" type="slidenum">
              <a:rPr lang="en-US" smtClean="0"/>
              <a:t>15</a:t>
            </a:fld>
            <a:endParaRPr lang="en-US"/>
          </a:p>
        </p:txBody>
      </p:sp>
    </p:spTree>
    <p:extLst>
      <p:ext uri="{BB962C8B-B14F-4D97-AF65-F5344CB8AC3E}">
        <p14:creationId xmlns:p14="http://schemas.microsoft.com/office/powerpoint/2010/main" val="1645991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DC158A-173C-9445-A59D-ABF6067ABD22}"/>
              </a:ext>
            </a:extLst>
          </p:cNvPr>
          <p:cNvSpPr>
            <a:spLocks noGrp="1"/>
          </p:cNvSpPr>
          <p:nvPr>
            <p:ph type="title"/>
          </p:nvPr>
        </p:nvSpPr>
        <p:spPr>
          <a:xfrm>
            <a:off x="762000" y="59627"/>
            <a:ext cx="10515600" cy="1325563"/>
          </a:xfrm>
        </p:spPr>
        <p:txBody>
          <a:bodyPr/>
          <a:lstStyle/>
          <a:p>
            <a:r>
              <a:rPr lang="en-US" dirty="0">
                <a:latin typeface="Arial" charset="0"/>
                <a:ea typeface="Arial" charset="0"/>
                <a:cs typeface="Arial" charset="0"/>
              </a:rPr>
              <a:t>Role of Geography</a:t>
            </a:r>
            <a:endParaRPr lang="en-US" dirty="0"/>
          </a:p>
        </p:txBody>
      </p:sp>
      <p:sp>
        <p:nvSpPr>
          <p:cNvPr id="2" name="Rectangle 1"/>
          <p:cNvSpPr/>
          <p:nvPr/>
        </p:nvSpPr>
        <p:spPr>
          <a:xfrm>
            <a:off x="606973" y="1385190"/>
            <a:ext cx="10933386" cy="5093702"/>
          </a:xfrm>
          <a:prstGeom prst="rect">
            <a:avLst/>
          </a:prstGeom>
        </p:spPr>
        <p:txBody>
          <a:bodyPr wrap="square">
            <a:spAutoFit/>
          </a:bodyPr>
          <a:lstStyle/>
          <a:p>
            <a:pPr marL="457200" indent="-457200">
              <a:buFont typeface="Wingdings" pitchFamily="2" charset="2"/>
              <a:buChar char="Ø"/>
            </a:pPr>
            <a:r>
              <a:rPr lang="en-US" sz="2800" dirty="0">
                <a:solidFill>
                  <a:srgbClr val="FF0000"/>
                </a:solidFill>
                <a:latin typeface="Arial" charset="0"/>
                <a:ea typeface="Arial" charset="0"/>
                <a:cs typeface="Arial" charset="0"/>
              </a:rPr>
              <a:t>What about American vs. European and Asian?</a:t>
            </a:r>
          </a:p>
          <a:p>
            <a:pPr marL="914400" lvl="1" indent="-457200">
              <a:buFont typeface="Arial" charset="0"/>
              <a:buChar char="•"/>
            </a:pPr>
            <a:r>
              <a:rPr lang="en-US" sz="2400" dirty="0">
                <a:latin typeface="Arial" charset="0"/>
                <a:ea typeface="Arial" charset="0"/>
                <a:cs typeface="Arial" charset="0"/>
              </a:rPr>
              <a:t>American thinks all types of data are less critical than European</a:t>
            </a:r>
          </a:p>
          <a:p>
            <a:pPr lvl="1"/>
            <a:endParaRPr lang="en-US" sz="1400" dirty="0">
              <a:latin typeface="Arial" charset="0"/>
              <a:ea typeface="Arial" charset="0"/>
              <a:cs typeface="Arial" charset="0"/>
            </a:endParaRPr>
          </a:p>
          <a:p>
            <a:pPr marL="457200" indent="-457200">
              <a:buFont typeface="Wingdings" pitchFamily="2" charset="2"/>
              <a:buChar char="Ø"/>
            </a:pPr>
            <a:r>
              <a:rPr lang="en-US" sz="2800" dirty="0">
                <a:solidFill>
                  <a:srgbClr val="FF0000"/>
                </a:solidFill>
                <a:latin typeface="Arial" charset="0"/>
                <a:ea typeface="Arial" charset="0"/>
                <a:cs typeface="Arial" charset="0"/>
              </a:rPr>
              <a:t>What about European vs. Asian?</a:t>
            </a:r>
            <a:endParaRPr lang="en-US" sz="2800" dirty="0">
              <a:latin typeface="Arial" charset="0"/>
              <a:ea typeface="Arial" charset="0"/>
              <a:cs typeface="Arial" charset="0"/>
            </a:endParaRPr>
          </a:p>
          <a:p>
            <a:pPr marL="914400" lvl="1" indent="-457200">
              <a:buFont typeface="Arial" charset="0"/>
              <a:buChar char="•"/>
            </a:pPr>
            <a:r>
              <a:rPr lang="en-US" sz="2400" dirty="0">
                <a:latin typeface="Arial" charset="0"/>
                <a:ea typeface="Arial" charset="0"/>
                <a:cs typeface="Arial" charset="0"/>
              </a:rPr>
              <a:t>No statistically significant difference between Europe and Asia </a:t>
            </a:r>
          </a:p>
          <a:p>
            <a:pPr lvl="1"/>
            <a:endParaRPr lang="en-US" sz="1400" dirty="0">
              <a:solidFill>
                <a:srgbClr val="FF0000"/>
              </a:solidFill>
              <a:latin typeface="Arial" charset="0"/>
              <a:ea typeface="Arial" charset="0"/>
              <a:cs typeface="Arial" charset="0"/>
            </a:endParaRPr>
          </a:p>
          <a:p>
            <a:pPr marL="457200" indent="-457200">
              <a:buFont typeface="Wingdings" pitchFamily="2" charset="2"/>
              <a:buChar char="Ø"/>
            </a:pPr>
            <a:r>
              <a:rPr lang="en-US" sz="2800" dirty="0">
                <a:solidFill>
                  <a:srgbClr val="FF0000"/>
                </a:solidFill>
                <a:latin typeface="Arial" charset="0"/>
                <a:ea typeface="Arial" charset="0"/>
                <a:cs typeface="Arial" charset="0"/>
              </a:rPr>
              <a:t>Who would give up privacy more for added functionality?</a:t>
            </a:r>
            <a:endParaRPr lang="en-US" sz="2800" dirty="0">
              <a:latin typeface="Arial" charset="0"/>
              <a:ea typeface="Arial" charset="0"/>
              <a:cs typeface="Arial" charset="0"/>
            </a:endParaRPr>
          </a:p>
          <a:p>
            <a:pPr marL="914400" lvl="1" indent="-457200">
              <a:buFont typeface="Arial" charset="0"/>
              <a:buChar char="•"/>
            </a:pPr>
            <a:r>
              <a:rPr lang="en-US" sz="2400" dirty="0">
                <a:latin typeface="Arial" charset="0"/>
                <a:ea typeface="Arial" charset="0"/>
                <a:cs typeface="Arial" charset="0"/>
              </a:rPr>
              <a:t>Added functionality: 51% of European would not give up privacy, only 24% American would give up privacy</a:t>
            </a:r>
          </a:p>
          <a:p>
            <a:pPr lvl="1"/>
            <a:endParaRPr lang="en-US" sz="1100" dirty="0">
              <a:latin typeface="Arial" charset="0"/>
              <a:ea typeface="Arial" charset="0"/>
              <a:cs typeface="Arial" charset="0"/>
            </a:endParaRPr>
          </a:p>
          <a:p>
            <a:pPr marL="457200" indent="-457200">
              <a:buFont typeface="Wingdings" pitchFamily="2" charset="2"/>
              <a:buChar char="Ø"/>
            </a:pPr>
            <a:r>
              <a:rPr lang="en-US" sz="2800" dirty="0">
                <a:solidFill>
                  <a:srgbClr val="FF0000"/>
                </a:solidFill>
                <a:latin typeface="Arial" charset="0"/>
                <a:ea typeface="Arial" charset="0"/>
                <a:cs typeface="Arial" charset="0"/>
              </a:rPr>
              <a:t>Who are more hopeful of laws and policies?</a:t>
            </a:r>
            <a:endParaRPr lang="en-US" sz="2800" dirty="0">
              <a:latin typeface="Arial" charset="0"/>
              <a:ea typeface="Arial" charset="0"/>
              <a:cs typeface="Arial" charset="0"/>
            </a:endParaRPr>
          </a:p>
          <a:p>
            <a:pPr marL="914400" lvl="1" indent="-457200">
              <a:buFont typeface="Arial" charset="0"/>
              <a:buChar char="•"/>
            </a:pPr>
            <a:r>
              <a:rPr lang="en-US" sz="2400" dirty="0">
                <a:latin typeface="Arial" charset="0"/>
                <a:ea typeface="Arial" charset="0"/>
                <a:cs typeface="Arial" charset="0"/>
              </a:rPr>
              <a:t>European feels that providing usage details is more effective than laws and policies </a:t>
            </a:r>
          </a:p>
          <a:p>
            <a:pPr marL="1371600" lvl="2" indent="-457200">
              <a:buFont typeface="Arial" charset="0"/>
              <a:buChar char="•"/>
            </a:pPr>
            <a:r>
              <a:rPr lang="en-US" sz="2400" dirty="0">
                <a:latin typeface="Arial" charset="0"/>
                <a:ea typeface="Arial" charset="0"/>
                <a:cs typeface="Arial" charset="0"/>
              </a:rPr>
              <a:t>American feels these options are all equal</a:t>
            </a:r>
          </a:p>
        </p:txBody>
      </p:sp>
      <p:sp>
        <p:nvSpPr>
          <p:cNvPr id="3" name="Slide Number Placeholder 2"/>
          <p:cNvSpPr>
            <a:spLocks noGrp="1"/>
          </p:cNvSpPr>
          <p:nvPr>
            <p:ph type="sldNum" sz="quarter" idx="12"/>
          </p:nvPr>
        </p:nvSpPr>
        <p:spPr/>
        <p:txBody>
          <a:bodyPr/>
          <a:lstStyle/>
          <a:p>
            <a:fld id="{3E5BF5F9-4D9A-9543-85E8-59158CD2B6EB}" type="slidenum">
              <a:rPr lang="en-US" smtClean="0"/>
              <a:t>16</a:t>
            </a:fld>
            <a:endParaRPr lang="en-US"/>
          </a:p>
        </p:txBody>
      </p:sp>
    </p:spTree>
    <p:extLst>
      <p:ext uri="{BB962C8B-B14F-4D97-AF65-F5344CB8AC3E}">
        <p14:creationId xmlns:p14="http://schemas.microsoft.com/office/powerpoint/2010/main" val="29970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9C258C-4F60-A046-A8C1-6971C94343DC}"/>
              </a:ext>
            </a:extLst>
          </p:cNvPr>
          <p:cNvSpPr>
            <a:spLocks noGrp="1"/>
          </p:cNvSpPr>
          <p:nvPr>
            <p:ph type="title"/>
          </p:nvPr>
        </p:nvSpPr>
        <p:spPr>
          <a:xfrm>
            <a:off x="706582" y="259661"/>
            <a:ext cx="10515600" cy="1325563"/>
          </a:xfrm>
        </p:spPr>
        <p:txBody>
          <a:bodyPr/>
          <a:lstStyle/>
          <a:p>
            <a:r>
              <a:rPr lang="en-US" dirty="0">
                <a:latin typeface="Arial" charset="0"/>
                <a:ea typeface="Arial" charset="0"/>
                <a:cs typeface="Arial" charset="0"/>
              </a:rPr>
              <a:t>Proposed Privacy Framework</a:t>
            </a:r>
            <a:endParaRPr lang="en-US" dirty="0"/>
          </a:p>
        </p:txBody>
      </p:sp>
      <p:sp>
        <p:nvSpPr>
          <p:cNvPr id="2" name="Rectangle 1"/>
          <p:cNvSpPr/>
          <p:nvPr/>
        </p:nvSpPr>
        <p:spPr>
          <a:xfrm>
            <a:off x="512618" y="1585224"/>
            <a:ext cx="10709564" cy="4524315"/>
          </a:xfrm>
          <a:prstGeom prst="rect">
            <a:avLst/>
          </a:prstGeom>
        </p:spPr>
        <p:txBody>
          <a:bodyPr wrap="square">
            <a:spAutoFit/>
          </a:bodyPr>
          <a:lstStyle/>
          <a:p>
            <a:r>
              <a:rPr lang="en-US" sz="3200" dirty="0">
                <a:latin typeface="Arial" charset="0"/>
                <a:ea typeface="Arial" charset="0"/>
                <a:cs typeface="Arial" charset="0"/>
              </a:rPr>
              <a:t>Following things should be considered when developing service using sensitive data:</a:t>
            </a:r>
          </a:p>
          <a:p>
            <a:endParaRPr lang="en-US" sz="3200" dirty="0">
              <a:latin typeface="Arial" charset="0"/>
              <a:ea typeface="Arial" charset="0"/>
              <a:cs typeface="Arial" charset="0"/>
            </a:endParaRPr>
          </a:p>
          <a:p>
            <a:pPr marL="457200" indent="-457200">
              <a:buFont typeface="Arial" charset="0"/>
              <a:buChar char="•"/>
            </a:pPr>
            <a:r>
              <a:rPr lang="en-US" sz="3200" dirty="0">
                <a:latin typeface="Arial" charset="0"/>
                <a:ea typeface="Arial" charset="0"/>
                <a:cs typeface="Arial" charset="0"/>
              </a:rPr>
              <a:t>Anonymization </a:t>
            </a:r>
          </a:p>
          <a:p>
            <a:pPr marL="457200" indent="-457200">
              <a:buFont typeface="Arial" charset="0"/>
              <a:buChar char="•"/>
            </a:pPr>
            <a:r>
              <a:rPr lang="en-US" sz="3200" dirty="0">
                <a:latin typeface="Arial" charset="0"/>
                <a:ea typeface="Arial" charset="0"/>
                <a:cs typeface="Arial" charset="0"/>
              </a:rPr>
              <a:t>Data usage details </a:t>
            </a:r>
          </a:p>
          <a:p>
            <a:pPr marL="457200" indent="-457200">
              <a:buFont typeface="Arial" charset="0"/>
              <a:buChar char="•"/>
            </a:pPr>
            <a:r>
              <a:rPr lang="en-US" sz="3200" dirty="0">
                <a:latin typeface="Arial" charset="0"/>
                <a:ea typeface="Arial" charset="0"/>
                <a:cs typeface="Arial" charset="0"/>
              </a:rPr>
              <a:t>Default encryption </a:t>
            </a:r>
          </a:p>
          <a:p>
            <a:pPr marL="457200" indent="-457200">
              <a:buFont typeface="Arial" charset="0"/>
              <a:buChar char="•"/>
            </a:pPr>
            <a:r>
              <a:rPr lang="en-US" sz="3200" dirty="0">
                <a:latin typeface="Arial" charset="0"/>
                <a:ea typeface="Arial" charset="0"/>
                <a:cs typeface="Arial" charset="0"/>
              </a:rPr>
              <a:t>Fine-grained control </a:t>
            </a:r>
          </a:p>
          <a:p>
            <a:pPr marL="457200" indent="-457200">
              <a:buFont typeface="Arial" charset="0"/>
              <a:buChar char="•"/>
            </a:pPr>
            <a:r>
              <a:rPr lang="en-US" sz="3200" dirty="0">
                <a:latin typeface="Arial" charset="0"/>
                <a:ea typeface="Arial" charset="0"/>
                <a:cs typeface="Arial" charset="0"/>
              </a:rPr>
              <a:t>Time and space limited storage </a:t>
            </a:r>
          </a:p>
          <a:p>
            <a:pPr marL="457200" indent="-457200">
              <a:buFont typeface="Arial" charset="0"/>
              <a:buChar char="•"/>
            </a:pPr>
            <a:r>
              <a:rPr lang="en-US" sz="3200" dirty="0">
                <a:latin typeface="Arial" charset="0"/>
                <a:ea typeface="Arial" charset="0"/>
                <a:cs typeface="Arial" charset="0"/>
              </a:rPr>
              <a:t>Policies and laws</a:t>
            </a:r>
          </a:p>
        </p:txBody>
      </p:sp>
      <p:sp>
        <p:nvSpPr>
          <p:cNvPr id="3" name="Slide Number Placeholder 2"/>
          <p:cNvSpPr>
            <a:spLocks noGrp="1"/>
          </p:cNvSpPr>
          <p:nvPr>
            <p:ph type="sldNum" sz="quarter" idx="12"/>
          </p:nvPr>
        </p:nvSpPr>
        <p:spPr/>
        <p:txBody>
          <a:bodyPr/>
          <a:lstStyle/>
          <a:p>
            <a:fld id="{3E5BF5F9-4D9A-9543-85E8-59158CD2B6EB}" type="slidenum">
              <a:rPr lang="en-US" smtClean="0"/>
              <a:t>17</a:t>
            </a:fld>
            <a:endParaRPr lang="en-US"/>
          </a:p>
        </p:txBody>
      </p:sp>
    </p:spTree>
    <p:extLst>
      <p:ext uri="{BB962C8B-B14F-4D97-AF65-F5344CB8AC3E}">
        <p14:creationId xmlns:p14="http://schemas.microsoft.com/office/powerpoint/2010/main" val="1334632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3B3E7F-3561-B242-BE07-A9FD07A86562}"/>
              </a:ext>
            </a:extLst>
          </p:cNvPr>
          <p:cNvSpPr>
            <a:spLocks noGrp="1"/>
          </p:cNvSpPr>
          <p:nvPr>
            <p:ph type="title"/>
          </p:nvPr>
        </p:nvSpPr>
        <p:spPr/>
        <p:txBody>
          <a:bodyPr/>
          <a:lstStyle/>
          <a:p>
            <a:r>
              <a:rPr lang="en-US" dirty="0">
                <a:latin typeface="Arial" charset="0"/>
                <a:ea typeface="Arial" charset="0"/>
                <a:cs typeface="Arial" charset="0"/>
              </a:rPr>
              <a:t>Who is Concerned About What?</a:t>
            </a:r>
            <a:endParaRPr lang="en-US" dirty="0"/>
          </a:p>
        </p:txBody>
      </p:sp>
      <p:pic>
        <p:nvPicPr>
          <p:cNvPr id="2" name="Picture 1" descr="&quot;&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4506" y="1956221"/>
            <a:ext cx="5108307" cy="2032454"/>
          </a:xfrm>
          <a:prstGeom prst="rect">
            <a:avLst/>
          </a:prstGeom>
        </p:spPr>
      </p:pic>
      <p:sp>
        <p:nvSpPr>
          <p:cNvPr id="5" name="Rectangle 4"/>
          <p:cNvSpPr/>
          <p:nvPr/>
        </p:nvSpPr>
        <p:spPr>
          <a:xfrm>
            <a:off x="478221" y="1455312"/>
            <a:ext cx="6096000" cy="3970318"/>
          </a:xfrm>
          <a:prstGeom prst="rect">
            <a:avLst/>
          </a:prstGeom>
        </p:spPr>
        <p:txBody>
          <a:bodyPr>
            <a:spAutoFit/>
          </a:bodyPr>
          <a:lstStyle/>
          <a:p>
            <a:pPr marL="285750" indent="-285750">
              <a:buFont typeface="Arial" charset="0"/>
              <a:buChar char="•"/>
            </a:pPr>
            <a:r>
              <a:rPr lang="en-US" sz="2800" dirty="0">
                <a:latin typeface="Arial" charset="0"/>
                <a:ea typeface="Arial" charset="0"/>
                <a:cs typeface="Arial" charset="0"/>
              </a:rPr>
              <a:t>Countries: US, China, India </a:t>
            </a:r>
          </a:p>
          <a:p>
            <a:pPr marL="285750" indent="-285750">
              <a:buFont typeface="Arial" charset="0"/>
              <a:buChar char="•"/>
            </a:pPr>
            <a:r>
              <a:rPr lang="en-US" sz="2800" dirty="0">
                <a:latin typeface="Arial" charset="0"/>
                <a:ea typeface="Arial" charset="0"/>
                <a:cs typeface="Arial" charset="0"/>
              </a:rPr>
              <a:t>Social network sites: </a:t>
            </a:r>
          </a:p>
          <a:p>
            <a:pPr marL="742950" lvl="1" indent="-285750">
              <a:buFont typeface="Arial" charset="0"/>
              <a:buChar char="•"/>
            </a:pPr>
            <a:r>
              <a:rPr lang="en-US" sz="2800" dirty="0">
                <a:latin typeface="Arial" charset="0"/>
                <a:ea typeface="Arial" charset="0"/>
                <a:cs typeface="Arial" charset="0"/>
              </a:rPr>
              <a:t>Facebook: Highest traffic in US and India </a:t>
            </a:r>
          </a:p>
          <a:p>
            <a:pPr marL="742950" lvl="1" indent="-285750">
              <a:buFont typeface="Arial" charset="0"/>
              <a:buChar char="•"/>
            </a:pPr>
            <a:r>
              <a:rPr lang="en-US" sz="2800" dirty="0" err="1">
                <a:latin typeface="Arial" charset="0"/>
                <a:ea typeface="Arial" charset="0"/>
                <a:cs typeface="Arial" charset="0"/>
              </a:rPr>
              <a:t>Renren.com</a:t>
            </a:r>
            <a:r>
              <a:rPr lang="en-US" sz="2800" dirty="0">
                <a:latin typeface="Arial" charset="0"/>
                <a:ea typeface="Arial" charset="0"/>
                <a:cs typeface="Arial" charset="0"/>
              </a:rPr>
              <a:t> and Kaixin001.com: Domestic sites for China </a:t>
            </a:r>
          </a:p>
          <a:p>
            <a:pPr marL="285750" indent="-285750">
              <a:buFont typeface="Arial" charset="0"/>
              <a:buChar char="•"/>
            </a:pPr>
            <a:r>
              <a:rPr lang="en-US" sz="2800" dirty="0">
                <a:latin typeface="Arial" charset="0"/>
                <a:ea typeface="Arial" charset="0"/>
                <a:cs typeface="Arial" charset="0"/>
              </a:rPr>
              <a:t>Common features: Profiles, walls, photo sharing, games, third party app development</a:t>
            </a:r>
          </a:p>
        </p:txBody>
      </p:sp>
      <p:sp>
        <p:nvSpPr>
          <p:cNvPr id="6" name="Rectangle 5"/>
          <p:cNvSpPr/>
          <p:nvPr/>
        </p:nvSpPr>
        <p:spPr>
          <a:xfrm>
            <a:off x="856571" y="5783299"/>
            <a:ext cx="9569669" cy="923330"/>
          </a:xfrm>
          <a:prstGeom prst="rect">
            <a:avLst/>
          </a:prstGeom>
        </p:spPr>
        <p:txBody>
          <a:bodyPr wrap="square">
            <a:spAutoFit/>
          </a:bodyPr>
          <a:lstStyle/>
          <a:p>
            <a:r>
              <a:rPr lang="en-US" dirty="0">
                <a:latin typeface="Arial" charset="0"/>
                <a:ea typeface="Arial" charset="0"/>
                <a:cs typeface="Arial" charset="0"/>
              </a:rPr>
              <a:t>Wang et al. Who is Concerned About What? A Study of American, Chinese and Indian Users’ Privacy Concerns on Social Network Sites. International Conference on Trust and Trustworthy Computing, pages 146–153, 2011</a:t>
            </a:r>
          </a:p>
        </p:txBody>
      </p:sp>
      <p:sp>
        <p:nvSpPr>
          <p:cNvPr id="3" name="Slide Number Placeholder 2"/>
          <p:cNvSpPr>
            <a:spLocks noGrp="1"/>
          </p:cNvSpPr>
          <p:nvPr>
            <p:ph type="sldNum" sz="quarter" idx="12"/>
          </p:nvPr>
        </p:nvSpPr>
        <p:spPr/>
        <p:txBody>
          <a:bodyPr/>
          <a:lstStyle/>
          <a:p>
            <a:fld id="{3E5BF5F9-4D9A-9543-85E8-59158CD2B6EB}" type="slidenum">
              <a:rPr lang="en-US" smtClean="0"/>
              <a:t>18</a:t>
            </a:fld>
            <a:endParaRPr lang="en-US"/>
          </a:p>
        </p:txBody>
      </p:sp>
    </p:spTree>
    <p:extLst>
      <p:ext uri="{BB962C8B-B14F-4D97-AF65-F5344CB8AC3E}">
        <p14:creationId xmlns:p14="http://schemas.microsoft.com/office/powerpoint/2010/main" val="1775852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301B5C-710D-164E-BB24-C416E22C3305}"/>
              </a:ext>
            </a:extLst>
          </p:cNvPr>
          <p:cNvSpPr>
            <a:spLocks noGrp="1"/>
          </p:cNvSpPr>
          <p:nvPr>
            <p:ph type="title"/>
          </p:nvPr>
        </p:nvSpPr>
        <p:spPr/>
        <p:txBody>
          <a:bodyPr/>
          <a:lstStyle/>
          <a:p>
            <a:r>
              <a:rPr lang="en-US" dirty="0">
                <a:latin typeface="Arial" charset="0"/>
                <a:ea typeface="Arial" charset="0"/>
                <a:cs typeface="Arial" charset="0"/>
              </a:rPr>
              <a:t>Study design</a:t>
            </a:r>
            <a:endParaRPr lang="en-US" dirty="0"/>
          </a:p>
        </p:txBody>
      </p:sp>
      <p:sp>
        <p:nvSpPr>
          <p:cNvPr id="2" name="Rectangle 1"/>
          <p:cNvSpPr/>
          <p:nvPr/>
        </p:nvSpPr>
        <p:spPr>
          <a:xfrm>
            <a:off x="870048" y="1769882"/>
            <a:ext cx="10228876" cy="3539430"/>
          </a:xfrm>
          <a:prstGeom prst="rect">
            <a:avLst/>
          </a:prstGeom>
        </p:spPr>
        <p:txBody>
          <a:bodyPr wrap="square">
            <a:spAutoFit/>
          </a:bodyPr>
          <a:lstStyle/>
          <a:p>
            <a:r>
              <a:rPr lang="en-US" sz="2800" dirty="0">
                <a:latin typeface="Arial" charset="0"/>
                <a:ea typeface="Arial" charset="0"/>
                <a:cs typeface="Arial" charset="0"/>
              </a:rPr>
              <a:t>Study design</a:t>
            </a:r>
          </a:p>
          <a:p>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Survey: attitudes toward sharing, privacy-related experiences and behavior -- focused on SNS</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US, India = </a:t>
            </a:r>
            <a:r>
              <a:rPr lang="en-US" sz="2800" dirty="0" err="1">
                <a:latin typeface="Arial" charset="0"/>
                <a:ea typeface="Arial" charset="0"/>
                <a:cs typeface="Arial" charset="0"/>
              </a:rPr>
              <a:t>MTurk</a:t>
            </a:r>
            <a:r>
              <a:rPr lang="en-US" sz="2800" dirty="0">
                <a:latin typeface="Arial" charset="0"/>
                <a:ea typeface="Arial" charset="0"/>
                <a:cs typeface="Arial" charset="0"/>
              </a:rPr>
              <a:t> participants, n=321 US; n=312 India</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China = ZBJ participants (crowdsourcing site), n=291</a:t>
            </a:r>
          </a:p>
        </p:txBody>
      </p:sp>
      <p:sp>
        <p:nvSpPr>
          <p:cNvPr id="3" name="Slide Number Placeholder 2"/>
          <p:cNvSpPr>
            <a:spLocks noGrp="1"/>
          </p:cNvSpPr>
          <p:nvPr>
            <p:ph type="sldNum" sz="quarter" idx="12"/>
          </p:nvPr>
        </p:nvSpPr>
        <p:spPr/>
        <p:txBody>
          <a:bodyPr/>
          <a:lstStyle/>
          <a:p>
            <a:fld id="{3E5BF5F9-4D9A-9543-85E8-59158CD2B6EB}" type="slidenum">
              <a:rPr lang="en-US" smtClean="0"/>
              <a:t>19</a:t>
            </a:fld>
            <a:endParaRPr lang="en-US"/>
          </a:p>
        </p:txBody>
      </p:sp>
    </p:spTree>
    <p:extLst>
      <p:ext uri="{BB962C8B-B14F-4D97-AF65-F5344CB8AC3E}">
        <p14:creationId xmlns:p14="http://schemas.microsoft.com/office/powerpoint/2010/main" val="1436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49C2AC-1670-8C4B-9F4E-A2E436FE6F35}"/>
              </a:ext>
            </a:extLst>
          </p:cNvPr>
          <p:cNvSpPr>
            <a:spLocks noGrp="1"/>
          </p:cNvSpPr>
          <p:nvPr>
            <p:ph type="title"/>
          </p:nvPr>
        </p:nvSpPr>
        <p:spPr/>
        <p:txBody>
          <a:bodyPr/>
          <a:lstStyle/>
          <a:p>
            <a:r>
              <a:rPr lang="en-US" dirty="0">
                <a:latin typeface="Arial" charset="0"/>
                <a:ea typeface="Arial" charset="0"/>
                <a:cs typeface="Arial" charset="0"/>
              </a:rPr>
              <a:t>Goals for today</a:t>
            </a:r>
            <a:endParaRPr lang="en-US" dirty="0"/>
          </a:p>
        </p:txBody>
      </p:sp>
      <p:sp>
        <p:nvSpPr>
          <p:cNvPr id="5" name="Rectangle 4"/>
          <p:cNvSpPr/>
          <p:nvPr/>
        </p:nvSpPr>
        <p:spPr>
          <a:xfrm>
            <a:off x="714681" y="1878145"/>
            <a:ext cx="10909738" cy="4031873"/>
          </a:xfrm>
          <a:prstGeom prst="rect">
            <a:avLst/>
          </a:prstGeom>
        </p:spPr>
        <p:txBody>
          <a:bodyPr wrap="square">
            <a:spAutoFit/>
          </a:bodyPr>
          <a:lstStyle/>
          <a:p>
            <a:pPr marL="457200" indent="-457200">
              <a:buFont typeface="Wingdings" charset="2"/>
              <a:buChar char="Ø"/>
            </a:pPr>
            <a:r>
              <a:rPr lang="en-US" sz="3200" dirty="0">
                <a:latin typeface="Arial" charset="0"/>
                <a:ea typeface="Arial" charset="0"/>
                <a:cs typeface="Arial" charset="0"/>
              </a:rPr>
              <a:t>Difference in privacy behavior and attitude among people from different culture/background </a:t>
            </a:r>
          </a:p>
          <a:p>
            <a:pPr marL="457200" indent="-457200">
              <a:buFont typeface="Wingdings" charset="2"/>
              <a:buChar char="Ø"/>
            </a:pPr>
            <a:endParaRPr lang="en-US" sz="3200" dirty="0">
              <a:latin typeface="Arial" charset="0"/>
              <a:ea typeface="Arial" charset="0"/>
              <a:cs typeface="Arial" charset="0"/>
            </a:endParaRPr>
          </a:p>
          <a:p>
            <a:pPr marL="457200" indent="-457200">
              <a:buFont typeface="Wingdings" charset="2"/>
              <a:buChar char="Ø"/>
            </a:pPr>
            <a:r>
              <a:rPr lang="en-US" sz="3200" dirty="0">
                <a:latin typeface="Arial" charset="0"/>
                <a:ea typeface="Arial" charset="0"/>
                <a:cs typeface="Arial" charset="0"/>
              </a:rPr>
              <a:t>Difference in attitude among developers vs. general users</a:t>
            </a:r>
          </a:p>
          <a:p>
            <a:pPr marL="457200" indent="-457200">
              <a:buFont typeface="Wingdings" charset="2"/>
              <a:buChar char="Ø"/>
            </a:pPr>
            <a:endParaRPr lang="en-US" sz="3200" dirty="0">
              <a:latin typeface="Arial" charset="0"/>
              <a:ea typeface="Arial" charset="0"/>
              <a:cs typeface="Arial" charset="0"/>
            </a:endParaRPr>
          </a:p>
          <a:p>
            <a:pPr marL="457200" indent="-457200">
              <a:buFont typeface="Wingdings" charset="2"/>
              <a:buChar char="Ø"/>
            </a:pPr>
            <a:r>
              <a:rPr lang="en-US" sz="3200" dirty="0">
                <a:latin typeface="Arial" charset="0"/>
                <a:ea typeface="Arial" charset="0"/>
                <a:cs typeface="Arial" charset="0"/>
              </a:rPr>
              <a:t>Factors influencing adoption of IoT devices</a:t>
            </a:r>
          </a:p>
          <a:p>
            <a:pPr marL="457200" indent="-457200">
              <a:buFont typeface="Wingdings" charset="2"/>
              <a:buChar char="Ø"/>
            </a:pPr>
            <a:endParaRPr lang="en-US" sz="3200" dirty="0">
              <a:latin typeface="Arial" charset="0"/>
              <a:ea typeface="Arial" charset="0"/>
              <a:cs typeface="Arial" charset="0"/>
            </a:endParaRPr>
          </a:p>
        </p:txBody>
      </p:sp>
      <p:sp>
        <p:nvSpPr>
          <p:cNvPr id="2" name="Rectangle 1">
            <a:extLst>
              <a:ext uri="{FF2B5EF4-FFF2-40B4-BE49-F238E27FC236}">
                <a16:creationId xmlns:a16="http://schemas.microsoft.com/office/drawing/2014/main" id="{005B5AED-066B-084C-A186-DFC779EEA5E6}"/>
              </a:ext>
            </a:extLst>
          </p:cNvPr>
          <p:cNvSpPr/>
          <p:nvPr/>
        </p:nvSpPr>
        <p:spPr>
          <a:xfrm>
            <a:off x="2825218" y="6369635"/>
            <a:ext cx="4580100"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Some slide contents taken from Dr. </a:t>
            </a:r>
            <a:r>
              <a:rPr lang="en-US" sz="1600" dirty="0" err="1">
                <a:latin typeface="Arial" panose="020B0604020202020204" pitchFamily="34" charset="0"/>
                <a:cs typeface="Arial" panose="020B0604020202020204" pitchFamily="34" charset="0"/>
              </a:rPr>
              <a:t>Özgür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Kafalı</a:t>
            </a:r>
            <a:endParaRPr lang="en-US" sz="16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3E5BF5F9-4D9A-9543-85E8-59158CD2B6EB}" type="slidenum">
              <a:rPr lang="en-US" smtClean="0"/>
              <a:t>2</a:t>
            </a:fld>
            <a:endParaRPr lang="en-US"/>
          </a:p>
        </p:txBody>
      </p:sp>
    </p:spTree>
    <p:extLst>
      <p:ext uri="{BB962C8B-B14F-4D97-AF65-F5344CB8AC3E}">
        <p14:creationId xmlns:p14="http://schemas.microsoft.com/office/powerpoint/2010/main" val="1593033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8497C32-192C-3E4D-8655-3FB9FBC3DAED}"/>
              </a:ext>
            </a:extLst>
          </p:cNvPr>
          <p:cNvSpPr>
            <a:spLocks noGrp="1"/>
          </p:cNvSpPr>
          <p:nvPr>
            <p:ph type="title"/>
          </p:nvPr>
        </p:nvSpPr>
        <p:spPr>
          <a:xfrm>
            <a:off x="588818" y="212778"/>
            <a:ext cx="10515600" cy="1325563"/>
          </a:xfrm>
        </p:spPr>
        <p:txBody>
          <a:bodyPr/>
          <a:lstStyle/>
          <a:p>
            <a:r>
              <a:rPr lang="en-US" dirty="0">
                <a:latin typeface="Arial" charset="0"/>
                <a:ea typeface="Arial" charset="0"/>
                <a:cs typeface="Arial" charset="0"/>
              </a:rPr>
              <a:t>Demographics</a:t>
            </a:r>
            <a:endParaRPr lang="en-US" dirty="0"/>
          </a:p>
        </p:txBody>
      </p:sp>
      <p:pic>
        <p:nvPicPr>
          <p:cNvPr id="2" name="Picture 1" descr="plot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09" y="1538341"/>
            <a:ext cx="8454017" cy="4666813"/>
          </a:xfrm>
          <a:prstGeom prst="rect">
            <a:avLst/>
          </a:prstGeom>
        </p:spPr>
      </p:pic>
      <p:sp>
        <p:nvSpPr>
          <p:cNvPr id="5" name="Frame 4" descr="&quot;&quot;"/>
          <p:cNvSpPr/>
          <p:nvPr/>
        </p:nvSpPr>
        <p:spPr>
          <a:xfrm>
            <a:off x="7696200" y="2885088"/>
            <a:ext cx="2134826" cy="867105"/>
          </a:xfrm>
          <a:prstGeom prst="frame">
            <a:avLst>
              <a:gd name="adj1" fmla="val 6378"/>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descr="&quot;&quot;"/>
          <p:cNvSpPr/>
          <p:nvPr/>
        </p:nvSpPr>
        <p:spPr>
          <a:xfrm>
            <a:off x="7696200" y="4514191"/>
            <a:ext cx="2134826" cy="972209"/>
          </a:xfrm>
          <a:prstGeom prst="frame">
            <a:avLst>
              <a:gd name="adj1" fmla="val 6378"/>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p:cNvSpPr>
            <a:spLocks noGrp="1"/>
          </p:cNvSpPr>
          <p:nvPr>
            <p:ph type="sldNum" sz="quarter" idx="12"/>
          </p:nvPr>
        </p:nvSpPr>
        <p:spPr/>
        <p:txBody>
          <a:bodyPr/>
          <a:lstStyle/>
          <a:p>
            <a:fld id="{3E5BF5F9-4D9A-9543-85E8-59158CD2B6EB}" type="slidenum">
              <a:rPr lang="en-US" smtClean="0"/>
              <a:t>20</a:t>
            </a:fld>
            <a:endParaRPr lang="en-US"/>
          </a:p>
        </p:txBody>
      </p:sp>
    </p:spTree>
    <p:extLst>
      <p:ext uri="{BB962C8B-B14F-4D97-AF65-F5344CB8AC3E}">
        <p14:creationId xmlns:p14="http://schemas.microsoft.com/office/powerpoint/2010/main" val="176535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62C72-CE27-5D4A-BD30-555B55033C4C}"/>
              </a:ext>
            </a:extLst>
          </p:cNvPr>
          <p:cNvSpPr>
            <a:spLocks noGrp="1"/>
          </p:cNvSpPr>
          <p:nvPr>
            <p:ph type="title"/>
          </p:nvPr>
        </p:nvSpPr>
        <p:spPr>
          <a:xfrm>
            <a:off x="762000" y="0"/>
            <a:ext cx="10515600" cy="1325563"/>
          </a:xfrm>
        </p:spPr>
        <p:txBody>
          <a:bodyPr/>
          <a:lstStyle/>
          <a:p>
            <a:r>
              <a:rPr lang="en-US" dirty="0">
                <a:latin typeface="Arial" charset="0"/>
                <a:ea typeface="Arial" charset="0"/>
                <a:cs typeface="Arial" charset="0"/>
              </a:rPr>
              <a:t>Privacy Attitudes of Personal Content</a:t>
            </a:r>
            <a:endParaRPr lang="en-US" dirty="0"/>
          </a:p>
        </p:txBody>
      </p:sp>
      <p:pic>
        <p:nvPicPr>
          <p:cNvPr id="5" name="Picture 4" descr="plot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534" y="1140664"/>
            <a:ext cx="1538735" cy="5367679"/>
          </a:xfrm>
          <a:prstGeom prst="rect">
            <a:avLst/>
          </a:prstGeom>
        </p:spPr>
      </p:pic>
      <p:pic>
        <p:nvPicPr>
          <p:cNvPr id="7" name="Picture 6" descr="plot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663" y="1003050"/>
            <a:ext cx="5760716" cy="5672089"/>
          </a:xfrm>
          <a:prstGeom prst="rect">
            <a:avLst/>
          </a:prstGeom>
        </p:spPr>
      </p:pic>
      <p:sp>
        <p:nvSpPr>
          <p:cNvPr id="8" name="Down Arrow 7" descr="&quot;&quot;"/>
          <p:cNvSpPr/>
          <p:nvPr/>
        </p:nvSpPr>
        <p:spPr>
          <a:xfrm>
            <a:off x="8837886" y="2476500"/>
            <a:ext cx="409903" cy="25697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398110" y="3687273"/>
            <a:ext cx="2606804" cy="461665"/>
          </a:xfrm>
          <a:prstGeom prst="rect">
            <a:avLst/>
          </a:prstGeom>
          <a:noFill/>
        </p:spPr>
        <p:txBody>
          <a:bodyPr wrap="none" rtlCol="0">
            <a:spAutoFit/>
          </a:bodyPr>
          <a:lstStyle/>
          <a:p>
            <a:r>
              <a:rPr lang="en-US" sz="2400" dirty="0"/>
              <a:t>Increase in concern</a:t>
            </a:r>
          </a:p>
        </p:txBody>
      </p:sp>
      <p:sp>
        <p:nvSpPr>
          <p:cNvPr id="3" name="Slide Number Placeholder 2"/>
          <p:cNvSpPr>
            <a:spLocks noGrp="1"/>
          </p:cNvSpPr>
          <p:nvPr>
            <p:ph type="sldNum" sz="quarter" idx="12"/>
          </p:nvPr>
        </p:nvSpPr>
        <p:spPr/>
        <p:txBody>
          <a:bodyPr/>
          <a:lstStyle/>
          <a:p>
            <a:fld id="{3E5BF5F9-4D9A-9543-85E8-59158CD2B6EB}" type="slidenum">
              <a:rPr lang="en-US" smtClean="0"/>
              <a:t>21</a:t>
            </a:fld>
            <a:endParaRPr lang="en-US"/>
          </a:p>
        </p:txBody>
      </p:sp>
    </p:spTree>
    <p:extLst>
      <p:ext uri="{BB962C8B-B14F-4D97-AF65-F5344CB8AC3E}">
        <p14:creationId xmlns:p14="http://schemas.microsoft.com/office/powerpoint/2010/main" val="64262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873158C-4AF2-DF4B-B7B0-C17EAEEF9D5D}"/>
              </a:ext>
            </a:extLst>
          </p:cNvPr>
          <p:cNvSpPr>
            <a:spLocks noGrp="1"/>
          </p:cNvSpPr>
          <p:nvPr>
            <p:ph type="title"/>
          </p:nvPr>
        </p:nvSpPr>
        <p:spPr>
          <a:xfrm>
            <a:off x="838200" y="267327"/>
            <a:ext cx="10515600" cy="1325563"/>
          </a:xfrm>
        </p:spPr>
        <p:txBody>
          <a:bodyPr/>
          <a:lstStyle/>
          <a:p>
            <a:r>
              <a:rPr lang="en-US" dirty="0">
                <a:latin typeface="Arial" charset="0"/>
                <a:ea typeface="Arial" charset="0"/>
                <a:cs typeface="Arial" charset="0"/>
              </a:rPr>
              <a:t>Dimensions of SNS attitude</a:t>
            </a:r>
            <a:endParaRPr lang="en-US" dirty="0"/>
          </a:p>
        </p:txBody>
      </p:sp>
      <p:pic>
        <p:nvPicPr>
          <p:cNvPr id="2" name="Picture 1" descr="tab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29" y="1409261"/>
            <a:ext cx="7846865" cy="4786588"/>
          </a:xfrm>
          <a:prstGeom prst="rect">
            <a:avLst/>
          </a:prstGeom>
        </p:spPr>
      </p:pic>
      <p:sp>
        <p:nvSpPr>
          <p:cNvPr id="5" name="Frame 4" descr="&quot;&quot;"/>
          <p:cNvSpPr/>
          <p:nvPr/>
        </p:nvSpPr>
        <p:spPr>
          <a:xfrm>
            <a:off x="5700535" y="2281660"/>
            <a:ext cx="2134826" cy="867105"/>
          </a:xfrm>
          <a:prstGeom prst="frame">
            <a:avLst>
              <a:gd name="adj1" fmla="val 6378"/>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897235" y="2484379"/>
            <a:ext cx="2446504" cy="461665"/>
          </a:xfrm>
          <a:prstGeom prst="rect">
            <a:avLst/>
          </a:prstGeom>
          <a:noFill/>
        </p:spPr>
        <p:txBody>
          <a:bodyPr wrap="none" rtlCol="0">
            <a:spAutoFit/>
          </a:bodyPr>
          <a:lstStyle/>
          <a:p>
            <a:r>
              <a:rPr lang="en-US" sz="2400" dirty="0">
                <a:solidFill>
                  <a:srgbClr val="0D0EFF"/>
                </a:solidFill>
                <a:latin typeface="Arial" charset="0"/>
                <a:ea typeface="Arial" charset="0"/>
                <a:cs typeface="Arial" charset="0"/>
              </a:rPr>
              <a:t>US&gt;China&gt;India</a:t>
            </a:r>
          </a:p>
        </p:txBody>
      </p:sp>
      <p:sp>
        <p:nvSpPr>
          <p:cNvPr id="7" name="Frame 6" descr="&quot;&quot;"/>
          <p:cNvSpPr/>
          <p:nvPr/>
        </p:nvSpPr>
        <p:spPr>
          <a:xfrm>
            <a:off x="5716301" y="3244312"/>
            <a:ext cx="2134826" cy="867105"/>
          </a:xfrm>
          <a:prstGeom prst="frame">
            <a:avLst>
              <a:gd name="adj1" fmla="val 6378"/>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7897235" y="3447031"/>
            <a:ext cx="3627916" cy="461665"/>
          </a:xfrm>
          <a:prstGeom prst="rect">
            <a:avLst/>
          </a:prstGeom>
          <a:noFill/>
        </p:spPr>
        <p:txBody>
          <a:bodyPr wrap="none" rtlCol="0">
            <a:spAutoFit/>
          </a:bodyPr>
          <a:lstStyle/>
          <a:p>
            <a:r>
              <a:rPr lang="en-US" sz="2400" dirty="0">
                <a:solidFill>
                  <a:srgbClr val="0D0EFF"/>
                </a:solidFill>
                <a:latin typeface="Arial" charset="0"/>
                <a:ea typeface="Arial" charset="0"/>
                <a:cs typeface="Arial" charset="0"/>
              </a:rPr>
              <a:t>US&gt;China&gt;India (similar)</a:t>
            </a:r>
          </a:p>
        </p:txBody>
      </p:sp>
      <p:sp>
        <p:nvSpPr>
          <p:cNvPr id="9" name="Frame 8" descr="&quot;&quot;"/>
          <p:cNvSpPr/>
          <p:nvPr/>
        </p:nvSpPr>
        <p:spPr>
          <a:xfrm>
            <a:off x="5700535" y="4191506"/>
            <a:ext cx="2134826" cy="867105"/>
          </a:xfrm>
          <a:prstGeom prst="frame">
            <a:avLst>
              <a:gd name="adj1" fmla="val 6378"/>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7897235" y="4409683"/>
            <a:ext cx="2446504" cy="461665"/>
          </a:xfrm>
          <a:prstGeom prst="rect">
            <a:avLst/>
          </a:prstGeom>
          <a:noFill/>
        </p:spPr>
        <p:txBody>
          <a:bodyPr wrap="none" rtlCol="0">
            <a:spAutoFit/>
          </a:bodyPr>
          <a:lstStyle/>
          <a:p>
            <a:r>
              <a:rPr lang="en-US" sz="2400" dirty="0">
                <a:solidFill>
                  <a:srgbClr val="0D0EFF"/>
                </a:solidFill>
                <a:latin typeface="Arial" charset="0"/>
                <a:ea typeface="Arial" charset="0"/>
                <a:cs typeface="Arial" charset="0"/>
              </a:rPr>
              <a:t>US&gt;China&gt;India</a:t>
            </a:r>
          </a:p>
        </p:txBody>
      </p:sp>
      <p:sp>
        <p:nvSpPr>
          <p:cNvPr id="11" name="Frame 10" descr="&quot;&quot;"/>
          <p:cNvSpPr/>
          <p:nvPr/>
        </p:nvSpPr>
        <p:spPr>
          <a:xfrm>
            <a:off x="5700535" y="5110588"/>
            <a:ext cx="2134826" cy="867105"/>
          </a:xfrm>
          <a:prstGeom prst="frame">
            <a:avLst>
              <a:gd name="adj1" fmla="val 6378"/>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7897235" y="5324084"/>
            <a:ext cx="3627916" cy="461665"/>
          </a:xfrm>
          <a:prstGeom prst="rect">
            <a:avLst/>
          </a:prstGeom>
          <a:noFill/>
        </p:spPr>
        <p:txBody>
          <a:bodyPr wrap="none" rtlCol="0">
            <a:spAutoFit/>
          </a:bodyPr>
          <a:lstStyle/>
          <a:p>
            <a:r>
              <a:rPr lang="en-US" sz="2400" dirty="0">
                <a:solidFill>
                  <a:srgbClr val="0D0EFF"/>
                </a:solidFill>
                <a:latin typeface="Arial" charset="0"/>
                <a:ea typeface="Arial" charset="0"/>
                <a:cs typeface="Arial" charset="0"/>
              </a:rPr>
              <a:t>China&gt;India&gt;US (similar)</a:t>
            </a:r>
          </a:p>
        </p:txBody>
      </p:sp>
      <p:sp>
        <p:nvSpPr>
          <p:cNvPr id="3" name="Slide Number Placeholder 2"/>
          <p:cNvSpPr>
            <a:spLocks noGrp="1"/>
          </p:cNvSpPr>
          <p:nvPr>
            <p:ph type="sldNum" sz="quarter" idx="12"/>
          </p:nvPr>
        </p:nvSpPr>
        <p:spPr/>
        <p:txBody>
          <a:bodyPr/>
          <a:lstStyle/>
          <a:p>
            <a:fld id="{3E5BF5F9-4D9A-9543-85E8-59158CD2B6EB}" type="slidenum">
              <a:rPr lang="en-US" smtClean="0"/>
              <a:t>22</a:t>
            </a:fld>
            <a:endParaRPr lang="en-US" dirty="0"/>
          </a:p>
        </p:txBody>
      </p:sp>
    </p:spTree>
    <p:extLst>
      <p:ext uri="{BB962C8B-B14F-4D97-AF65-F5344CB8AC3E}">
        <p14:creationId xmlns:p14="http://schemas.microsoft.com/office/powerpoint/2010/main" val="94333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7DB3A56-FB0F-3347-A6D3-742EB57A8AFB}"/>
              </a:ext>
            </a:extLst>
          </p:cNvPr>
          <p:cNvSpPr>
            <a:spLocks noGrp="1"/>
          </p:cNvSpPr>
          <p:nvPr>
            <p:ph type="title"/>
          </p:nvPr>
        </p:nvSpPr>
        <p:spPr/>
        <p:txBody>
          <a:bodyPr/>
          <a:lstStyle/>
          <a:p>
            <a:r>
              <a:rPr lang="en-US" dirty="0">
                <a:latin typeface="Arial" charset="0"/>
                <a:ea typeface="Arial" charset="0"/>
                <a:cs typeface="Arial" charset="0"/>
              </a:rPr>
              <a:t>Fake Names and Impersonation</a:t>
            </a:r>
            <a:endParaRPr lang="en-US" dirty="0"/>
          </a:p>
        </p:txBody>
      </p:sp>
      <p:sp>
        <p:nvSpPr>
          <p:cNvPr id="3" name="Slide Number Placeholder 2"/>
          <p:cNvSpPr>
            <a:spLocks noGrp="1"/>
          </p:cNvSpPr>
          <p:nvPr>
            <p:ph type="sldNum" sz="quarter" idx="12"/>
          </p:nvPr>
        </p:nvSpPr>
        <p:spPr/>
        <p:txBody>
          <a:bodyPr/>
          <a:lstStyle/>
          <a:p>
            <a:fld id="{3E5BF5F9-4D9A-9543-85E8-59158CD2B6EB}" type="slidenum">
              <a:rPr lang="en-US" smtClean="0"/>
              <a:t>23</a:t>
            </a:fld>
            <a:endParaRPr lang="en-US"/>
          </a:p>
        </p:txBody>
      </p:sp>
      <p:pic>
        <p:nvPicPr>
          <p:cNvPr id="2" name="Picture 1" descr="tab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417" y="2476500"/>
            <a:ext cx="9506278" cy="2215055"/>
          </a:xfrm>
          <a:prstGeom prst="rect">
            <a:avLst/>
          </a:prstGeom>
        </p:spPr>
      </p:pic>
      <p:sp>
        <p:nvSpPr>
          <p:cNvPr id="5" name="Frame 4" descr="&quot;&quot;"/>
          <p:cNvSpPr/>
          <p:nvPr/>
        </p:nvSpPr>
        <p:spPr>
          <a:xfrm>
            <a:off x="5927836" y="3458360"/>
            <a:ext cx="3279228" cy="559738"/>
          </a:xfrm>
          <a:prstGeom prst="frame">
            <a:avLst>
              <a:gd name="adj1" fmla="val 6378"/>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9364717" y="3556432"/>
            <a:ext cx="2446504" cy="461665"/>
          </a:xfrm>
          <a:prstGeom prst="rect">
            <a:avLst/>
          </a:prstGeom>
          <a:noFill/>
        </p:spPr>
        <p:txBody>
          <a:bodyPr wrap="none" rtlCol="0">
            <a:spAutoFit/>
          </a:bodyPr>
          <a:lstStyle/>
          <a:p>
            <a:r>
              <a:rPr lang="en-US" sz="2400">
                <a:solidFill>
                  <a:srgbClr val="0D0EFF"/>
                </a:solidFill>
                <a:latin typeface="Arial" charset="0"/>
                <a:ea typeface="Arial" charset="0"/>
                <a:cs typeface="Arial" charset="0"/>
              </a:rPr>
              <a:t>China&gt;India&gt;US</a:t>
            </a:r>
            <a:endParaRPr lang="en-US" sz="2400" dirty="0">
              <a:solidFill>
                <a:srgbClr val="0D0EFF"/>
              </a:solidFill>
              <a:latin typeface="Arial" charset="0"/>
              <a:ea typeface="Arial" charset="0"/>
              <a:cs typeface="Arial" charset="0"/>
            </a:endParaRPr>
          </a:p>
        </p:txBody>
      </p:sp>
      <p:sp>
        <p:nvSpPr>
          <p:cNvPr id="7" name="Frame 6" descr="&quot;&quot;"/>
          <p:cNvSpPr/>
          <p:nvPr/>
        </p:nvSpPr>
        <p:spPr>
          <a:xfrm>
            <a:off x="5927836" y="3976885"/>
            <a:ext cx="3279228" cy="559738"/>
          </a:xfrm>
          <a:prstGeom prst="frame">
            <a:avLst>
              <a:gd name="adj1" fmla="val 6378"/>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9364717" y="4074957"/>
            <a:ext cx="2446504" cy="461665"/>
          </a:xfrm>
          <a:prstGeom prst="rect">
            <a:avLst/>
          </a:prstGeom>
          <a:noFill/>
        </p:spPr>
        <p:txBody>
          <a:bodyPr wrap="none" rtlCol="0">
            <a:spAutoFit/>
          </a:bodyPr>
          <a:lstStyle/>
          <a:p>
            <a:r>
              <a:rPr lang="en-US" sz="2400" dirty="0">
                <a:solidFill>
                  <a:srgbClr val="0D0EFF"/>
                </a:solidFill>
                <a:latin typeface="Arial" charset="0"/>
                <a:ea typeface="Arial" charset="0"/>
                <a:cs typeface="Arial" charset="0"/>
              </a:rPr>
              <a:t>China&gt;US&gt;India</a:t>
            </a:r>
          </a:p>
        </p:txBody>
      </p:sp>
    </p:spTree>
    <p:extLst>
      <p:ext uri="{BB962C8B-B14F-4D97-AF65-F5344CB8AC3E}">
        <p14:creationId xmlns:p14="http://schemas.microsoft.com/office/powerpoint/2010/main" val="183393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18167E-EC97-1D47-BAA9-DDE23B59B73C}"/>
              </a:ext>
            </a:extLst>
          </p:cNvPr>
          <p:cNvSpPr>
            <a:spLocks noGrp="1"/>
          </p:cNvSpPr>
          <p:nvPr>
            <p:ph type="title"/>
          </p:nvPr>
        </p:nvSpPr>
        <p:spPr>
          <a:xfrm>
            <a:off x="838200" y="0"/>
            <a:ext cx="10515600" cy="1325563"/>
          </a:xfrm>
        </p:spPr>
        <p:txBody>
          <a:bodyPr/>
          <a:lstStyle/>
          <a:p>
            <a:r>
              <a:rPr lang="en-US" dirty="0">
                <a:latin typeface="Arial" charset="0"/>
                <a:ea typeface="Arial" charset="0"/>
                <a:cs typeface="Arial" charset="0"/>
              </a:rPr>
              <a:t>Location sharing in US vs. China</a:t>
            </a:r>
            <a:endParaRPr lang="en-US" dirty="0"/>
          </a:p>
        </p:txBody>
      </p:sp>
      <p:sp>
        <p:nvSpPr>
          <p:cNvPr id="2" name="Rectangle 1"/>
          <p:cNvSpPr/>
          <p:nvPr/>
        </p:nvSpPr>
        <p:spPr>
          <a:xfrm>
            <a:off x="588557" y="1226427"/>
            <a:ext cx="10336946" cy="4832092"/>
          </a:xfrm>
          <a:prstGeom prst="rect">
            <a:avLst/>
          </a:prstGeom>
        </p:spPr>
        <p:txBody>
          <a:bodyPr wrap="square">
            <a:spAutoFit/>
          </a:bodyPr>
          <a:lstStyle/>
          <a:p>
            <a:pPr marL="285750" indent="-285750">
              <a:buFont typeface="Arial" charset="0"/>
              <a:buChar char="•"/>
            </a:pPr>
            <a:r>
              <a:rPr lang="en-US" sz="2800" dirty="0">
                <a:latin typeface="Arial" charset="0"/>
                <a:ea typeface="Arial" charset="0"/>
                <a:cs typeface="Arial" charset="0"/>
              </a:rPr>
              <a:t>3 week study of location sharing preferences</a:t>
            </a:r>
          </a:p>
          <a:p>
            <a:pPr marL="285750" indent="-285750">
              <a:buFont typeface="Arial" charset="0"/>
              <a:buChar char="•"/>
            </a:pPr>
            <a:r>
              <a:rPr lang="en-US" sz="2800" dirty="0">
                <a:latin typeface="Arial" charset="0"/>
                <a:ea typeface="Arial" charset="0"/>
                <a:cs typeface="Arial" charset="0"/>
              </a:rPr>
              <a:t>Sample: n=29 in US, n=30 in China</a:t>
            </a:r>
          </a:p>
          <a:p>
            <a:pPr lvl="1"/>
            <a:r>
              <a:rPr lang="en-US" sz="2800" dirty="0">
                <a:latin typeface="Arial" charset="0"/>
                <a:ea typeface="Arial" charset="0"/>
                <a:cs typeface="Arial" charset="0"/>
              </a:rPr>
              <a:t>– Student samples</a:t>
            </a:r>
          </a:p>
          <a:p>
            <a:pPr marL="285750" indent="-285750">
              <a:buFont typeface="Arial" charset="0"/>
              <a:buChar char="•"/>
            </a:pPr>
            <a:r>
              <a:rPr lang="en-US" sz="2800" dirty="0">
                <a:latin typeface="Arial" charset="0"/>
                <a:ea typeface="Arial" charset="0"/>
                <a:cs typeface="Arial" charset="0"/>
              </a:rPr>
              <a:t>Location tracking software installed on phones, uploaded every 5 minutes to study servers</a:t>
            </a:r>
          </a:p>
          <a:p>
            <a:pPr lvl="1"/>
            <a:r>
              <a:rPr lang="en-US" sz="2800" dirty="0">
                <a:latin typeface="Arial" charset="0"/>
                <a:ea typeface="Arial" charset="0"/>
                <a:cs typeface="Arial" charset="0"/>
              </a:rPr>
              <a:t>– GPS and Wi-Fi positioning</a:t>
            </a:r>
          </a:p>
          <a:p>
            <a:pPr marL="285750" indent="-285750">
              <a:buFont typeface="Arial" charset="0"/>
              <a:buChar char="•"/>
            </a:pPr>
            <a:r>
              <a:rPr lang="en-US" sz="2800" dirty="0">
                <a:latin typeface="Arial" charset="0"/>
                <a:ea typeface="Arial" charset="0"/>
                <a:cs typeface="Arial" charset="0"/>
              </a:rPr>
              <a:t>Participants log into site daily and report on willingness to share locations</a:t>
            </a:r>
          </a:p>
          <a:p>
            <a:pPr lvl="1"/>
            <a:r>
              <a:rPr lang="en-US" sz="2800" dirty="0">
                <a:latin typeface="Arial" charset="0"/>
                <a:ea typeface="Arial" charset="0"/>
                <a:cs typeface="Arial" charset="0"/>
              </a:rPr>
              <a:t>– Comfort sharing location with [close friends &amp; family, SNS friends, university community, advertisers]</a:t>
            </a:r>
          </a:p>
          <a:p>
            <a:pPr lvl="1"/>
            <a:r>
              <a:rPr lang="en-US" sz="2800" dirty="0">
                <a:latin typeface="Arial" charset="0"/>
                <a:ea typeface="Arial" charset="0"/>
                <a:cs typeface="Arial" charset="0"/>
              </a:rPr>
              <a:t>– Preferred granularity of sharing</a:t>
            </a:r>
          </a:p>
        </p:txBody>
      </p:sp>
      <p:sp>
        <p:nvSpPr>
          <p:cNvPr id="6" name="Rectangle 5"/>
          <p:cNvSpPr/>
          <p:nvPr/>
        </p:nvSpPr>
        <p:spPr>
          <a:xfrm>
            <a:off x="856571" y="6205670"/>
            <a:ext cx="8933794" cy="369332"/>
          </a:xfrm>
          <a:prstGeom prst="rect">
            <a:avLst/>
          </a:prstGeom>
        </p:spPr>
        <p:txBody>
          <a:bodyPr wrap="square">
            <a:spAutoFit/>
          </a:bodyPr>
          <a:lstStyle/>
          <a:p>
            <a:r>
              <a:rPr lang="en-US" dirty="0">
                <a:latin typeface="Arial" charset="0"/>
                <a:ea typeface="Arial" charset="0"/>
                <a:cs typeface="Arial" charset="0"/>
              </a:rPr>
              <a:t>Lin et al, “A comparative study of location-sharing privacy preferences...”, 2013</a:t>
            </a:r>
          </a:p>
        </p:txBody>
      </p:sp>
      <p:sp>
        <p:nvSpPr>
          <p:cNvPr id="3" name="Slide Number Placeholder 2"/>
          <p:cNvSpPr>
            <a:spLocks noGrp="1"/>
          </p:cNvSpPr>
          <p:nvPr>
            <p:ph type="sldNum" sz="quarter" idx="12"/>
          </p:nvPr>
        </p:nvSpPr>
        <p:spPr/>
        <p:txBody>
          <a:bodyPr/>
          <a:lstStyle/>
          <a:p>
            <a:fld id="{3E5BF5F9-4D9A-9543-85E8-59158CD2B6EB}" type="slidenum">
              <a:rPr lang="en-US" smtClean="0"/>
              <a:t>24</a:t>
            </a:fld>
            <a:endParaRPr lang="en-US"/>
          </a:p>
        </p:txBody>
      </p:sp>
    </p:spTree>
    <p:extLst>
      <p:ext uri="{BB962C8B-B14F-4D97-AF65-F5344CB8AC3E}">
        <p14:creationId xmlns:p14="http://schemas.microsoft.com/office/powerpoint/2010/main" val="179147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029C4FD-03F9-9A4C-98DB-3BDF79E56E29}"/>
              </a:ext>
            </a:extLst>
          </p:cNvPr>
          <p:cNvSpPr>
            <a:spLocks noGrp="1"/>
          </p:cNvSpPr>
          <p:nvPr>
            <p:ph type="title"/>
          </p:nvPr>
        </p:nvSpPr>
        <p:spPr>
          <a:xfrm>
            <a:off x="838200" y="35004"/>
            <a:ext cx="10515600" cy="1325563"/>
          </a:xfrm>
        </p:spPr>
        <p:txBody>
          <a:bodyPr/>
          <a:lstStyle/>
          <a:p>
            <a:r>
              <a:rPr lang="en-US" dirty="0">
                <a:latin typeface="Arial" charset="0"/>
                <a:ea typeface="Arial" charset="0"/>
                <a:cs typeface="Arial" charset="0"/>
              </a:rPr>
              <a:t>Goals for today</a:t>
            </a:r>
            <a:endParaRPr lang="en-US" dirty="0"/>
          </a:p>
        </p:txBody>
      </p:sp>
      <p:pic>
        <p:nvPicPr>
          <p:cNvPr id="2" name="Picture 1" descr="survey desig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571" y="1143000"/>
            <a:ext cx="5387128" cy="5213350"/>
          </a:xfrm>
          <a:prstGeom prst="rect">
            <a:avLst/>
          </a:prstGeom>
        </p:spPr>
      </p:pic>
      <p:sp>
        <p:nvSpPr>
          <p:cNvPr id="5" name="Rectangle 4"/>
          <p:cNvSpPr/>
          <p:nvPr/>
        </p:nvSpPr>
        <p:spPr>
          <a:xfrm>
            <a:off x="7509641" y="1487517"/>
            <a:ext cx="4156842" cy="3416320"/>
          </a:xfrm>
          <a:prstGeom prst="rect">
            <a:avLst/>
          </a:prstGeom>
        </p:spPr>
        <p:txBody>
          <a:bodyPr wrap="square">
            <a:spAutoFit/>
          </a:bodyPr>
          <a:lstStyle/>
          <a:p>
            <a:r>
              <a:rPr lang="en-US" sz="2400" dirty="0">
                <a:latin typeface="Arial" charset="0"/>
                <a:ea typeface="Arial" charset="0"/>
                <a:cs typeface="Arial" charset="0"/>
              </a:rPr>
              <a:t>Questions about their willingness to share their location with members of four different groups (Close friends and Family, Friends on SNs, Members of the University Community, Advertisers) were displayed just under the map</a:t>
            </a:r>
          </a:p>
        </p:txBody>
      </p:sp>
      <p:sp>
        <p:nvSpPr>
          <p:cNvPr id="3" name="Slide Number Placeholder 2"/>
          <p:cNvSpPr>
            <a:spLocks noGrp="1"/>
          </p:cNvSpPr>
          <p:nvPr>
            <p:ph type="sldNum" sz="quarter" idx="12"/>
          </p:nvPr>
        </p:nvSpPr>
        <p:spPr/>
        <p:txBody>
          <a:bodyPr/>
          <a:lstStyle/>
          <a:p>
            <a:fld id="{3E5BF5F9-4D9A-9543-85E8-59158CD2B6EB}" type="slidenum">
              <a:rPr lang="en-US" smtClean="0"/>
              <a:t>25</a:t>
            </a:fld>
            <a:endParaRPr lang="en-US"/>
          </a:p>
        </p:txBody>
      </p:sp>
    </p:spTree>
    <p:extLst>
      <p:ext uri="{BB962C8B-B14F-4D97-AF65-F5344CB8AC3E}">
        <p14:creationId xmlns:p14="http://schemas.microsoft.com/office/powerpoint/2010/main" val="155908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18112F-ECD3-404E-8958-01764EDC9DDE}"/>
              </a:ext>
            </a:extLst>
          </p:cNvPr>
          <p:cNvSpPr>
            <a:spLocks noGrp="1"/>
          </p:cNvSpPr>
          <p:nvPr>
            <p:ph type="title"/>
          </p:nvPr>
        </p:nvSpPr>
        <p:spPr>
          <a:xfrm>
            <a:off x="706334" y="89911"/>
            <a:ext cx="10515600" cy="1325563"/>
          </a:xfrm>
        </p:spPr>
        <p:txBody>
          <a:bodyPr/>
          <a:lstStyle/>
          <a:p>
            <a:r>
              <a:rPr lang="en-US" dirty="0">
                <a:latin typeface="Arial" charset="0"/>
                <a:ea typeface="Arial" charset="0"/>
                <a:cs typeface="Arial" charset="0"/>
              </a:rPr>
              <a:t>Willingness to share location</a:t>
            </a:r>
            <a:endParaRPr lang="en-US" dirty="0"/>
          </a:p>
        </p:txBody>
      </p:sp>
      <p:pic>
        <p:nvPicPr>
          <p:cNvPr id="5" name="Picture 4" descr="tab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334" y="1644906"/>
            <a:ext cx="3615845" cy="2454128"/>
          </a:xfrm>
          <a:prstGeom prst="rect">
            <a:avLst/>
          </a:prstGeom>
        </p:spPr>
      </p:pic>
      <p:sp>
        <p:nvSpPr>
          <p:cNvPr id="6" name="Rectangle 5"/>
          <p:cNvSpPr/>
          <p:nvPr/>
        </p:nvSpPr>
        <p:spPr>
          <a:xfrm>
            <a:off x="706335" y="4493201"/>
            <a:ext cx="3327352" cy="1015663"/>
          </a:xfrm>
          <a:prstGeom prst="rect">
            <a:avLst/>
          </a:prstGeom>
        </p:spPr>
        <p:txBody>
          <a:bodyPr wrap="square">
            <a:spAutoFit/>
          </a:bodyPr>
          <a:lstStyle/>
          <a:p>
            <a:r>
              <a:rPr lang="en-US" sz="2000" dirty="0">
                <a:latin typeface="Arial" charset="0"/>
                <a:ea typeface="Arial" charset="0"/>
                <a:cs typeface="Arial" charset="0"/>
              </a:rPr>
              <a:t>Chinese participants on average spent 56.94% of their time at home</a:t>
            </a:r>
          </a:p>
        </p:txBody>
      </p:sp>
      <p:pic>
        <p:nvPicPr>
          <p:cNvPr id="2" name="Picture 1" descr="pl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5582" y="1782142"/>
            <a:ext cx="5936593" cy="4807350"/>
          </a:xfrm>
          <a:prstGeom prst="rect">
            <a:avLst/>
          </a:prstGeom>
        </p:spPr>
      </p:pic>
      <p:sp>
        <p:nvSpPr>
          <p:cNvPr id="8" name="Down Arrow 7" descr="&quot;&quot;"/>
          <p:cNvSpPr/>
          <p:nvPr/>
        </p:nvSpPr>
        <p:spPr>
          <a:xfrm>
            <a:off x="6019800" y="1235140"/>
            <a:ext cx="346841" cy="640443"/>
          </a:xfrm>
          <a:prstGeom prst="down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descr="&quot;&quot;"/>
          <p:cNvSpPr/>
          <p:nvPr/>
        </p:nvSpPr>
        <p:spPr>
          <a:xfrm>
            <a:off x="9808779" y="1209969"/>
            <a:ext cx="346841" cy="64044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Frame 9" descr="&quot;&quot;"/>
          <p:cNvSpPr/>
          <p:nvPr/>
        </p:nvSpPr>
        <p:spPr>
          <a:xfrm>
            <a:off x="8076244" y="1889332"/>
            <a:ext cx="1418898" cy="4253144"/>
          </a:xfrm>
          <a:prstGeom prst="frame">
            <a:avLst>
              <a:gd name="adj1" fmla="val 6378"/>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p:cNvSpPr>
            <a:spLocks noGrp="1"/>
          </p:cNvSpPr>
          <p:nvPr>
            <p:ph type="sldNum" sz="quarter" idx="12"/>
          </p:nvPr>
        </p:nvSpPr>
        <p:spPr/>
        <p:txBody>
          <a:bodyPr/>
          <a:lstStyle/>
          <a:p>
            <a:fld id="{3E5BF5F9-4D9A-9543-85E8-59158CD2B6EB}" type="slidenum">
              <a:rPr lang="en-US" smtClean="0"/>
              <a:t>26</a:t>
            </a:fld>
            <a:endParaRPr lang="en-US"/>
          </a:p>
        </p:txBody>
      </p:sp>
    </p:spTree>
    <p:extLst>
      <p:ext uri="{BB962C8B-B14F-4D97-AF65-F5344CB8AC3E}">
        <p14:creationId xmlns:p14="http://schemas.microsoft.com/office/powerpoint/2010/main" val="76676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0E3A-75A8-C444-A07A-E2A0F9F6CF68}"/>
              </a:ext>
            </a:extLst>
          </p:cNvPr>
          <p:cNvSpPr>
            <a:spLocks noGrp="1"/>
          </p:cNvSpPr>
          <p:nvPr>
            <p:ph type="title"/>
          </p:nvPr>
        </p:nvSpPr>
        <p:spPr>
          <a:xfrm>
            <a:off x="838200" y="163600"/>
            <a:ext cx="10515600" cy="1325563"/>
          </a:xfrm>
        </p:spPr>
        <p:txBody>
          <a:bodyPr/>
          <a:lstStyle/>
          <a:p>
            <a:r>
              <a:rPr lang="en-US" dirty="0">
                <a:latin typeface="Arial" charset="0"/>
                <a:ea typeface="Arial" charset="0"/>
                <a:cs typeface="Arial" charset="0"/>
              </a:rPr>
              <a:t>Sharing granularity</a:t>
            </a:r>
            <a:endParaRPr lang="en-US" dirty="0"/>
          </a:p>
        </p:txBody>
      </p:sp>
      <p:pic>
        <p:nvPicPr>
          <p:cNvPr id="5" name="Picture 4" descr="pl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571" y="1459059"/>
            <a:ext cx="6499772" cy="4586214"/>
          </a:xfrm>
          <a:prstGeom prst="rect">
            <a:avLst/>
          </a:prstGeom>
        </p:spPr>
      </p:pic>
      <p:sp>
        <p:nvSpPr>
          <p:cNvPr id="6" name="Rectangle 5"/>
          <p:cNvSpPr/>
          <p:nvPr/>
        </p:nvSpPr>
        <p:spPr>
          <a:xfrm>
            <a:off x="7664669" y="2413338"/>
            <a:ext cx="3373821" cy="2677656"/>
          </a:xfrm>
          <a:prstGeom prst="rect">
            <a:avLst/>
          </a:prstGeom>
        </p:spPr>
        <p:txBody>
          <a:bodyPr wrap="square">
            <a:spAutoFit/>
          </a:bodyPr>
          <a:lstStyle/>
          <a:p>
            <a:r>
              <a:rPr lang="en-US" sz="2800" dirty="0">
                <a:latin typeface="Arial" charset="0"/>
                <a:ea typeface="Arial" charset="0"/>
                <a:cs typeface="Arial" charset="0"/>
              </a:rPr>
              <a:t>In general, Chinese participants tended to share location with higher resolution than their US counterparts. </a:t>
            </a:r>
          </a:p>
        </p:txBody>
      </p:sp>
      <p:sp>
        <p:nvSpPr>
          <p:cNvPr id="3" name="Slide Number Placeholder 2"/>
          <p:cNvSpPr>
            <a:spLocks noGrp="1"/>
          </p:cNvSpPr>
          <p:nvPr>
            <p:ph type="sldNum" sz="quarter" idx="12"/>
          </p:nvPr>
        </p:nvSpPr>
        <p:spPr/>
        <p:txBody>
          <a:bodyPr/>
          <a:lstStyle/>
          <a:p>
            <a:fld id="{3E5BF5F9-4D9A-9543-85E8-59158CD2B6EB}" type="slidenum">
              <a:rPr lang="en-US" smtClean="0"/>
              <a:t>27</a:t>
            </a:fld>
            <a:endParaRPr lang="en-US"/>
          </a:p>
        </p:txBody>
      </p:sp>
    </p:spTree>
    <p:extLst>
      <p:ext uri="{BB962C8B-B14F-4D97-AF65-F5344CB8AC3E}">
        <p14:creationId xmlns:p14="http://schemas.microsoft.com/office/powerpoint/2010/main" val="13646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42EA50-D872-B742-B5B5-E6914BE656DD}"/>
              </a:ext>
            </a:extLst>
          </p:cNvPr>
          <p:cNvSpPr>
            <a:spLocks noGrp="1"/>
          </p:cNvSpPr>
          <p:nvPr>
            <p:ph type="title"/>
          </p:nvPr>
        </p:nvSpPr>
        <p:spPr>
          <a:xfrm>
            <a:off x="443345" y="154953"/>
            <a:ext cx="10910455" cy="1325563"/>
          </a:xfrm>
        </p:spPr>
        <p:txBody>
          <a:bodyPr>
            <a:normAutofit/>
          </a:bodyPr>
          <a:lstStyle/>
          <a:p>
            <a:r>
              <a:rPr lang="en-US" dirty="0">
                <a:latin typeface="Arial" charset="0"/>
                <a:ea typeface="Arial" charset="0"/>
                <a:cs typeface="Arial" charset="0"/>
              </a:rPr>
              <a:t>Sharing preferences breakdown by time</a:t>
            </a:r>
            <a:endParaRPr lang="en-US" dirty="0"/>
          </a:p>
        </p:txBody>
      </p:sp>
      <p:pic>
        <p:nvPicPr>
          <p:cNvPr id="2" name="Picture 1" descr="pl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570" y="1697859"/>
            <a:ext cx="6334507" cy="4277272"/>
          </a:xfrm>
          <a:prstGeom prst="rect">
            <a:avLst/>
          </a:prstGeom>
        </p:spPr>
      </p:pic>
      <p:sp>
        <p:nvSpPr>
          <p:cNvPr id="5" name="Rectangle 4"/>
          <p:cNvSpPr/>
          <p:nvPr/>
        </p:nvSpPr>
        <p:spPr>
          <a:xfrm>
            <a:off x="7727731" y="2239917"/>
            <a:ext cx="4112172" cy="3108543"/>
          </a:xfrm>
          <a:prstGeom prst="rect">
            <a:avLst/>
          </a:prstGeom>
        </p:spPr>
        <p:txBody>
          <a:bodyPr wrap="square">
            <a:spAutoFit/>
          </a:bodyPr>
          <a:lstStyle/>
          <a:p>
            <a:r>
              <a:rPr lang="en-US" sz="2800" dirty="0">
                <a:latin typeface="Arial" charset="0"/>
                <a:ea typeface="Arial" charset="0"/>
                <a:cs typeface="Arial" charset="0"/>
              </a:rPr>
              <a:t>On weekends among Chinese participants, we observed three peaks of sharing which could correspond to activities such as lunch, dinner and party.</a:t>
            </a:r>
          </a:p>
        </p:txBody>
      </p:sp>
      <p:sp>
        <p:nvSpPr>
          <p:cNvPr id="3" name="Slide Number Placeholder 2"/>
          <p:cNvSpPr>
            <a:spLocks noGrp="1"/>
          </p:cNvSpPr>
          <p:nvPr>
            <p:ph type="sldNum" sz="quarter" idx="12"/>
          </p:nvPr>
        </p:nvSpPr>
        <p:spPr/>
        <p:txBody>
          <a:bodyPr/>
          <a:lstStyle/>
          <a:p>
            <a:fld id="{3E5BF5F9-4D9A-9543-85E8-59158CD2B6EB}" type="slidenum">
              <a:rPr lang="en-US" smtClean="0"/>
              <a:t>28</a:t>
            </a:fld>
            <a:endParaRPr lang="en-US"/>
          </a:p>
        </p:txBody>
      </p:sp>
    </p:spTree>
    <p:extLst>
      <p:ext uri="{BB962C8B-B14F-4D97-AF65-F5344CB8AC3E}">
        <p14:creationId xmlns:p14="http://schemas.microsoft.com/office/powerpoint/2010/main" val="55570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D58812-76B0-AF48-890D-1BF10086C40A}"/>
              </a:ext>
            </a:extLst>
          </p:cNvPr>
          <p:cNvSpPr>
            <a:spLocks noGrp="1"/>
          </p:cNvSpPr>
          <p:nvPr>
            <p:ph type="title"/>
          </p:nvPr>
        </p:nvSpPr>
        <p:spPr>
          <a:xfrm>
            <a:off x="811901" y="190032"/>
            <a:ext cx="10515600" cy="1325563"/>
          </a:xfrm>
        </p:spPr>
        <p:txBody>
          <a:bodyPr/>
          <a:lstStyle/>
          <a:p>
            <a:r>
              <a:rPr lang="en-US" dirty="0">
                <a:latin typeface="Arial" charset="0"/>
                <a:ea typeface="Arial" charset="0"/>
                <a:cs typeface="Arial" charset="0"/>
              </a:rPr>
              <a:t>Final population: Amazon </a:t>
            </a:r>
            <a:r>
              <a:rPr lang="en-US" dirty="0" err="1">
                <a:latin typeface="Arial" charset="0"/>
                <a:ea typeface="Arial" charset="0"/>
                <a:cs typeface="Arial" charset="0"/>
              </a:rPr>
              <a:t>MTurkers</a:t>
            </a:r>
            <a:r>
              <a:rPr lang="en-US" dirty="0">
                <a:latin typeface="Arial" charset="0"/>
                <a:ea typeface="Arial" charset="0"/>
                <a:cs typeface="Arial" charset="0"/>
              </a:rPr>
              <a:t>!</a:t>
            </a:r>
            <a:endParaRPr lang="en-US" dirty="0"/>
          </a:p>
        </p:txBody>
      </p:sp>
      <p:sp>
        <p:nvSpPr>
          <p:cNvPr id="2" name="Rectangle 1"/>
          <p:cNvSpPr/>
          <p:nvPr/>
        </p:nvSpPr>
        <p:spPr>
          <a:xfrm>
            <a:off x="856570" y="1515595"/>
            <a:ext cx="10305963" cy="4462760"/>
          </a:xfrm>
          <a:prstGeom prst="rect">
            <a:avLst/>
          </a:prstGeom>
        </p:spPr>
        <p:txBody>
          <a:bodyPr wrap="square">
            <a:spAutoFit/>
          </a:bodyPr>
          <a:lstStyle/>
          <a:p>
            <a:pPr marL="285750" indent="-285750">
              <a:buFont typeface="Arial" charset="0"/>
              <a:buChar char="•"/>
            </a:pPr>
            <a:r>
              <a:rPr lang="en-US" sz="2800" dirty="0">
                <a:latin typeface="Arial" charset="0"/>
                <a:ea typeface="Arial" charset="0"/>
                <a:cs typeface="Arial" charset="0"/>
              </a:rPr>
              <a:t>Study design</a:t>
            </a:r>
          </a:p>
          <a:p>
            <a:pPr lvl="1"/>
            <a:r>
              <a:rPr lang="en-US" sz="2800" dirty="0">
                <a:latin typeface="Arial" charset="0"/>
                <a:ea typeface="Arial" charset="0"/>
                <a:cs typeface="Arial" charset="0"/>
              </a:rPr>
              <a:t>– n=775, US participants (non-AMT) vs n=182, US AMT</a:t>
            </a:r>
          </a:p>
          <a:p>
            <a:pPr lvl="1"/>
            <a:r>
              <a:rPr lang="en-US" sz="2800" dirty="0">
                <a:latin typeface="Arial" charset="0"/>
                <a:ea typeface="Arial" charset="0"/>
                <a:cs typeface="Arial" charset="0"/>
              </a:rPr>
              <a:t>– US AMT (n=182) vs India AMT (n=128)</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Survey: </a:t>
            </a:r>
          </a:p>
          <a:p>
            <a:pPr marL="914400" lvl="1" indent="-457200">
              <a:buFont typeface="Helvetica" charset="0"/>
              <a:buChar char="−"/>
            </a:pPr>
            <a:r>
              <a:rPr lang="en-US" sz="2800" dirty="0">
                <a:latin typeface="Arial" charset="0"/>
                <a:ea typeface="Arial" charset="0"/>
                <a:cs typeface="Arial" charset="0"/>
              </a:rPr>
              <a:t>how you manage personal info online; </a:t>
            </a:r>
          </a:p>
          <a:p>
            <a:pPr marL="1371600" lvl="2" indent="-457200">
              <a:buFont typeface="Helvetica" charset="0"/>
              <a:buChar char="−"/>
            </a:pPr>
            <a:r>
              <a:rPr lang="en-US" sz="2000" dirty="0">
                <a:latin typeface="Arial" charset="0"/>
                <a:ea typeface="Arial" charset="0"/>
                <a:cs typeface="Arial" charset="0"/>
              </a:rPr>
              <a:t>E.g., Is any of the following information about you available on the Internet for others to see?</a:t>
            </a:r>
          </a:p>
          <a:p>
            <a:pPr marL="914400" lvl="1" indent="-457200">
              <a:buFont typeface="Helvetica" charset="0"/>
              <a:buChar char="−"/>
            </a:pPr>
            <a:r>
              <a:rPr lang="en-US" sz="2800" dirty="0">
                <a:latin typeface="Arial" charset="0"/>
                <a:ea typeface="Arial" charset="0"/>
                <a:cs typeface="Arial" charset="0"/>
              </a:rPr>
              <a:t>online privacy and anonymity attitudes/</a:t>
            </a:r>
            <a:r>
              <a:rPr lang="en-US" sz="2800" dirty="0" err="1">
                <a:latin typeface="Arial" charset="0"/>
                <a:ea typeface="Arial" charset="0"/>
                <a:cs typeface="Arial" charset="0"/>
              </a:rPr>
              <a:t>prefs</a:t>
            </a:r>
            <a:endParaRPr lang="en-US" sz="2800" dirty="0">
              <a:latin typeface="Arial" charset="0"/>
              <a:ea typeface="Arial" charset="0"/>
              <a:cs typeface="Arial" charset="0"/>
            </a:endParaRPr>
          </a:p>
          <a:p>
            <a:pPr marL="1371600" lvl="2" indent="-457200">
              <a:buFont typeface="Helvetica" charset="0"/>
              <a:buChar char="−"/>
            </a:pPr>
            <a:r>
              <a:rPr lang="en-US" sz="2000" dirty="0">
                <a:latin typeface="Arial" charset="0"/>
                <a:ea typeface="Arial" charset="0"/>
                <a:cs typeface="Arial" charset="0"/>
              </a:rPr>
              <a:t>E.g., Do you think that people should have the ability to use the Internet completely anonymously for certain kinds of online activities?</a:t>
            </a:r>
          </a:p>
        </p:txBody>
      </p:sp>
      <p:sp>
        <p:nvSpPr>
          <p:cNvPr id="6" name="Rectangle 5"/>
          <p:cNvSpPr/>
          <p:nvPr/>
        </p:nvSpPr>
        <p:spPr>
          <a:xfrm>
            <a:off x="811901" y="6075144"/>
            <a:ext cx="8458223" cy="646331"/>
          </a:xfrm>
          <a:prstGeom prst="rect">
            <a:avLst/>
          </a:prstGeom>
        </p:spPr>
        <p:txBody>
          <a:bodyPr wrap="square">
            <a:spAutoFit/>
          </a:bodyPr>
          <a:lstStyle/>
          <a:p>
            <a:r>
              <a:rPr lang="en-US" dirty="0">
                <a:latin typeface="Arial" charset="0"/>
                <a:ea typeface="Arial" charset="0"/>
                <a:cs typeface="Arial" charset="0"/>
              </a:rPr>
              <a:t>Kang et al. Privacy Attitudes of Mechanical Turk Workers and the U.S. Public. Symposium on Usable Privacy and Security (SOUPS), pages 37–49, 2014</a:t>
            </a:r>
          </a:p>
        </p:txBody>
      </p:sp>
      <p:sp>
        <p:nvSpPr>
          <p:cNvPr id="3" name="Slide Number Placeholder 2"/>
          <p:cNvSpPr>
            <a:spLocks noGrp="1"/>
          </p:cNvSpPr>
          <p:nvPr>
            <p:ph type="sldNum" sz="quarter" idx="12"/>
          </p:nvPr>
        </p:nvSpPr>
        <p:spPr/>
        <p:txBody>
          <a:bodyPr/>
          <a:lstStyle/>
          <a:p>
            <a:fld id="{3E5BF5F9-4D9A-9543-85E8-59158CD2B6EB}" type="slidenum">
              <a:rPr lang="en-US" smtClean="0"/>
              <a:t>29</a:t>
            </a:fld>
            <a:endParaRPr lang="en-US"/>
          </a:p>
        </p:txBody>
      </p:sp>
    </p:spTree>
    <p:extLst>
      <p:ext uri="{BB962C8B-B14F-4D97-AF65-F5344CB8AC3E}">
        <p14:creationId xmlns:p14="http://schemas.microsoft.com/office/powerpoint/2010/main" val="331100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F4B526A9-41FE-5E45-BCA7-6FA247E304D3}"/>
              </a:ext>
            </a:extLst>
          </p:cNvPr>
          <p:cNvSpPr>
            <a:spLocks noGrp="1"/>
          </p:cNvSpPr>
          <p:nvPr>
            <p:ph type="title"/>
          </p:nvPr>
        </p:nvSpPr>
        <p:spPr>
          <a:xfrm>
            <a:off x="270461" y="288744"/>
            <a:ext cx="10515600" cy="1325563"/>
          </a:xfrm>
        </p:spPr>
        <p:txBody>
          <a:bodyPr>
            <a:normAutofit/>
          </a:bodyPr>
          <a:lstStyle/>
          <a:p>
            <a:r>
              <a:rPr lang="en-US" dirty="0">
                <a:latin typeface="Arial" charset="0"/>
                <a:ea typeface="Arial" charset="0"/>
                <a:cs typeface="Arial" charset="0"/>
              </a:rPr>
              <a:t>Why are cultural differences in privacy important?</a:t>
            </a:r>
            <a:endParaRPr lang="en-US" dirty="0"/>
          </a:p>
        </p:txBody>
      </p:sp>
      <p:pic>
        <p:nvPicPr>
          <p:cNvPr id="7" name="Picture 6" descr="&quot;&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89" y="1962150"/>
            <a:ext cx="5299672" cy="4394200"/>
          </a:xfrm>
          <a:prstGeom prst="rect">
            <a:avLst/>
          </a:prstGeom>
        </p:spPr>
      </p:pic>
      <p:pic>
        <p:nvPicPr>
          <p:cNvPr id="6" name="Picture 5" descr="&quot;&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8478" y="1258128"/>
            <a:ext cx="5364772" cy="1496184"/>
          </a:xfrm>
          <a:prstGeom prst="rect">
            <a:avLst/>
          </a:prstGeom>
        </p:spPr>
      </p:pic>
      <p:pic>
        <p:nvPicPr>
          <p:cNvPr id="2" name="Picture 1" descr="Google map presence in Germany in 20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9850" y="2754312"/>
            <a:ext cx="4001499" cy="3834234"/>
          </a:xfrm>
          <a:prstGeom prst="rect">
            <a:avLst/>
          </a:prstGeom>
        </p:spPr>
      </p:pic>
      <p:sp>
        <p:nvSpPr>
          <p:cNvPr id="8" name="Frame 7" descr="&quot;&quot;"/>
          <p:cNvSpPr/>
          <p:nvPr/>
        </p:nvSpPr>
        <p:spPr>
          <a:xfrm>
            <a:off x="8976990" y="3794597"/>
            <a:ext cx="1602828" cy="1948548"/>
          </a:xfrm>
          <a:prstGeom prst="frame">
            <a:avLst>
              <a:gd name="adj1" fmla="val 4009"/>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p:cNvSpPr>
            <a:spLocks noGrp="1"/>
          </p:cNvSpPr>
          <p:nvPr>
            <p:ph type="sldNum" sz="quarter" idx="12"/>
          </p:nvPr>
        </p:nvSpPr>
        <p:spPr/>
        <p:txBody>
          <a:bodyPr/>
          <a:lstStyle/>
          <a:p>
            <a:fld id="{3E5BF5F9-4D9A-9543-85E8-59158CD2B6EB}" type="slidenum">
              <a:rPr lang="en-US" smtClean="0"/>
              <a:t>3</a:t>
            </a:fld>
            <a:endParaRPr lang="en-US"/>
          </a:p>
        </p:txBody>
      </p:sp>
    </p:spTree>
    <p:extLst>
      <p:ext uri="{BB962C8B-B14F-4D97-AF65-F5344CB8AC3E}">
        <p14:creationId xmlns:p14="http://schemas.microsoft.com/office/powerpoint/2010/main" val="2021517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E3EF09-72C0-794D-8B25-166161C9BE8E}"/>
              </a:ext>
            </a:extLst>
          </p:cNvPr>
          <p:cNvSpPr>
            <a:spLocks noGrp="1"/>
          </p:cNvSpPr>
          <p:nvPr>
            <p:ph type="title"/>
          </p:nvPr>
        </p:nvSpPr>
        <p:spPr>
          <a:xfrm>
            <a:off x="838200" y="-34758"/>
            <a:ext cx="10515600" cy="1325563"/>
          </a:xfrm>
        </p:spPr>
        <p:txBody>
          <a:bodyPr/>
          <a:lstStyle/>
          <a:p>
            <a:r>
              <a:rPr lang="en-US" dirty="0">
                <a:latin typeface="Arial" charset="0"/>
                <a:ea typeface="Arial" charset="0"/>
                <a:cs typeface="Arial" charset="0"/>
              </a:rPr>
              <a:t>Demographics</a:t>
            </a:r>
            <a:endParaRPr lang="en-US" dirty="0"/>
          </a:p>
        </p:txBody>
      </p:sp>
      <p:pic>
        <p:nvPicPr>
          <p:cNvPr id="2" name="Picture 1" descr="tab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724" y="986817"/>
            <a:ext cx="4225537" cy="5734658"/>
          </a:xfrm>
          <a:prstGeom prst="rect">
            <a:avLst/>
          </a:prstGeom>
        </p:spPr>
      </p:pic>
      <p:sp>
        <p:nvSpPr>
          <p:cNvPr id="5" name="Frame 4" descr="highlight"/>
          <p:cNvSpPr/>
          <p:nvPr/>
        </p:nvSpPr>
        <p:spPr>
          <a:xfrm>
            <a:off x="2979492" y="3458359"/>
            <a:ext cx="2112769" cy="278069"/>
          </a:xfrm>
          <a:prstGeom prst="frame">
            <a:avLst>
              <a:gd name="adj1" fmla="val 6378"/>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5580882" y="3343536"/>
            <a:ext cx="5052793" cy="461665"/>
          </a:xfrm>
          <a:prstGeom prst="rect">
            <a:avLst/>
          </a:prstGeom>
          <a:noFill/>
        </p:spPr>
        <p:txBody>
          <a:bodyPr wrap="none" rtlCol="0">
            <a:spAutoFit/>
          </a:bodyPr>
          <a:lstStyle/>
          <a:p>
            <a:r>
              <a:rPr lang="en-US" sz="2400" dirty="0" err="1">
                <a:solidFill>
                  <a:srgbClr val="0D0EFF"/>
                </a:solidFill>
                <a:latin typeface="Arial" charset="0"/>
                <a:ea typeface="Arial" charset="0"/>
                <a:cs typeface="Arial" charset="0"/>
              </a:rPr>
              <a:t>mTurk</a:t>
            </a:r>
            <a:r>
              <a:rPr lang="en-US" sz="2400" dirty="0">
                <a:solidFill>
                  <a:srgbClr val="0D0EFF"/>
                </a:solidFill>
                <a:latin typeface="Arial" charset="0"/>
                <a:ea typeface="Arial" charset="0"/>
                <a:cs typeface="Arial" charset="0"/>
              </a:rPr>
              <a:t> users are younger in general</a:t>
            </a:r>
          </a:p>
        </p:txBody>
      </p:sp>
      <p:sp>
        <p:nvSpPr>
          <p:cNvPr id="8" name="Frame 7" descr="highlight"/>
          <p:cNvSpPr/>
          <p:nvPr/>
        </p:nvSpPr>
        <p:spPr>
          <a:xfrm>
            <a:off x="3024339" y="5644511"/>
            <a:ext cx="2112769" cy="278069"/>
          </a:xfrm>
          <a:prstGeom prst="frame">
            <a:avLst>
              <a:gd name="adj1" fmla="val 6378"/>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5351652" y="5230659"/>
            <a:ext cx="6340300" cy="830997"/>
          </a:xfrm>
          <a:prstGeom prst="rect">
            <a:avLst/>
          </a:prstGeom>
          <a:noFill/>
        </p:spPr>
        <p:txBody>
          <a:bodyPr wrap="square" rtlCol="0">
            <a:spAutoFit/>
          </a:bodyPr>
          <a:lstStyle/>
          <a:p>
            <a:r>
              <a:rPr lang="en-US" sz="2400" dirty="0">
                <a:solidFill>
                  <a:srgbClr val="0D0EFF"/>
                </a:solidFill>
                <a:latin typeface="Arial" charset="0"/>
                <a:ea typeface="Arial" charset="0"/>
                <a:cs typeface="Arial" charset="0"/>
              </a:rPr>
              <a:t>US public and US </a:t>
            </a:r>
            <a:r>
              <a:rPr lang="en-US" sz="2400" dirty="0" err="1">
                <a:solidFill>
                  <a:srgbClr val="0D0EFF"/>
                </a:solidFill>
                <a:latin typeface="Arial" charset="0"/>
                <a:ea typeface="Arial" charset="0"/>
                <a:cs typeface="Arial" charset="0"/>
              </a:rPr>
              <a:t>mTurk</a:t>
            </a:r>
            <a:r>
              <a:rPr lang="en-US" sz="2400" dirty="0">
                <a:solidFill>
                  <a:srgbClr val="0D0EFF"/>
                </a:solidFill>
                <a:latin typeface="Arial" charset="0"/>
                <a:ea typeface="Arial" charset="0"/>
                <a:cs typeface="Arial" charset="0"/>
              </a:rPr>
              <a:t> users have similar education background</a:t>
            </a:r>
          </a:p>
        </p:txBody>
      </p:sp>
      <p:sp>
        <p:nvSpPr>
          <p:cNvPr id="10" name="Frame 9" descr="highlight"/>
          <p:cNvSpPr/>
          <p:nvPr/>
        </p:nvSpPr>
        <p:spPr>
          <a:xfrm>
            <a:off x="3058507" y="6160733"/>
            <a:ext cx="2112769" cy="278069"/>
          </a:xfrm>
          <a:prstGeom prst="frame">
            <a:avLst>
              <a:gd name="adj1" fmla="val 6378"/>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351652" y="6160733"/>
            <a:ext cx="5511252" cy="461665"/>
          </a:xfrm>
          <a:prstGeom prst="rect">
            <a:avLst/>
          </a:prstGeom>
          <a:noFill/>
        </p:spPr>
        <p:txBody>
          <a:bodyPr wrap="none" rtlCol="0">
            <a:spAutoFit/>
          </a:bodyPr>
          <a:lstStyle/>
          <a:p>
            <a:r>
              <a:rPr lang="en-US" sz="2400" dirty="0" err="1">
                <a:solidFill>
                  <a:srgbClr val="0D0EFF"/>
                </a:solidFill>
                <a:latin typeface="Arial" charset="0"/>
                <a:ea typeface="Arial" charset="0"/>
                <a:cs typeface="Arial" charset="0"/>
              </a:rPr>
              <a:t>mTurk</a:t>
            </a:r>
            <a:r>
              <a:rPr lang="en-US" sz="2400" dirty="0">
                <a:solidFill>
                  <a:srgbClr val="0D0EFF"/>
                </a:solidFill>
                <a:latin typeface="Arial" charset="0"/>
                <a:ea typeface="Arial" charset="0"/>
                <a:cs typeface="Arial" charset="0"/>
              </a:rPr>
              <a:t> users are more exposed to SNS</a:t>
            </a:r>
          </a:p>
        </p:txBody>
      </p:sp>
      <p:sp>
        <p:nvSpPr>
          <p:cNvPr id="3" name="Slide Number Placeholder 2"/>
          <p:cNvSpPr>
            <a:spLocks noGrp="1"/>
          </p:cNvSpPr>
          <p:nvPr>
            <p:ph type="sldNum" sz="quarter" idx="12"/>
          </p:nvPr>
        </p:nvSpPr>
        <p:spPr/>
        <p:txBody>
          <a:bodyPr/>
          <a:lstStyle/>
          <a:p>
            <a:fld id="{3E5BF5F9-4D9A-9543-85E8-59158CD2B6EB}" type="slidenum">
              <a:rPr lang="en-US" smtClean="0"/>
              <a:t>30</a:t>
            </a:fld>
            <a:endParaRPr lang="en-US"/>
          </a:p>
        </p:txBody>
      </p:sp>
    </p:spTree>
    <p:extLst>
      <p:ext uri="{BB962C8B-B14F-4D97-AF65-F5344CB8AC3E}">
        <p14:creationId xmlns:p14="http://schemas.microsoft.com/office/powerpoint/2010/main" val="67553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p:bldP spid="10" grpId="0" animBg="1"/>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0EE65B-2066-3145-8D65-504E4488FF64}"/>
              </a:ext>
            </a:extLst>
          </p:cNvPr>
          <p:cNvSpPr>
            <a:spLocks noGrp="1"/>
          </p:cNvSpPr>
          <p:nvPr>
            <p:ph type="title"/>
          </p:nvPr>
        </p:nvSpPr>
        <p:spPr>
          <a:xfrm>
            <a:off x="318654" y="163143"/>
            <a:ext cx="11554691" cy="1325563"/>
          </a:xfrm>
        </p:spPr>
        <p:txBody>
          <a:bodyPr>
            <a:normAutofit/>
          </a:bodyPr>
          <a:lstStyle/>
          <a:p>
            <a:r>
              <a:rPr lang="en-US" dirty="0">
                <a:latin typeface="Arial" charset="0"/>
                <a:ea typeface="Arial" charset="0"/>
                <a:cs typeface="Arial" charset="0"/>
              </a:rPr>
              <a:t>Personal Information: US Public vs </a:t>
            </a:r>
            <a:r>
              <a:rPr lang="en-US" dirty="0" err="1">
                <a:latin typeface="Arial" charset="0"/>
                <a:ea typeface="Arial" charset="0"/>
                <a:cs typeface="Arial" charset="0"/>
              </a:rPr>
              <a:t>mTurk</a:t>
            </a:r>
            <a:endParaRPr lang="en-US" dirty="0"/>
          </a:p>
        </p:txBody>
      </p:sp>
      <p:pic>
        <p:nvPicPr>
          <p:cNvPr id="6" name="Picture 5" descr="plot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93" y="1524713"/>
            <a:ext cx="3810480" cy="2602694"/>
          </a:xfrm>
          <a:prstGeom prst="rect">
            <a:avLst/>
          </a:prstGeom>
        </p:spPr>
      </p:pic>
      <p:pic>
        <p:nvPicPr>
          <p:cNvPr id="5" name="Picture 4" descr="plot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4675" y="1524713"/>
            <a:ext cx="3886455" cy="2602694"/>
          </a:xfrm>
          <a:prstGeom prst="rect">
            <a:avLst/>
          </a:prstGeom>
        </p:spPr>
      </p:pic>
      <p:pic>
        <p:nvPicPr>
          <p:cNvPr id="2" name="Picture 1" descr="plot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2867" y="1461649"/>
            <a:ext cx="4040040" cy="2813599"/>
          </a:xfrm>
          <a:prstGeom prst="rect">
            <a:avLst/>
          </a:prstGeom>
        </p:spPr>
      </p:pic>
      <p:sp>
        <p:nvSpPr>
          <p:cNvPr id="7" name="TextBox 6"/>
          <p:cNvSpPr txBox="1"/>
          <p:nvPr/>
        </p:nvSpPr>
        <p:spPr>
          <a:xfrm>
            <a:off x="888123" y="4949085"/>
            <a:ext cx="10263353" cy="954107"/>
          </a:xfrm>
          <a:prstGeom prst="rect">
            <a:avLst/>
          </a:prstGeom>
          <a:noFill/>
        </p:spPr>
        <p:txBody>
          <a:bodyPr wrap="square" rtlCol="0">
            <a:spAutoFit/>
          </a:bodyPr>
          <a:lstStyle/>
          <a:p>
            <a:r>
              <a:rPr lang="en-US" sz="2800" dirty="0">
                <a:latin typeface="Arial" charset="0"/>
                <a:ea typeface="Arial" charset="0"/>
                <a:cs typeface="Arial" charset="0"/>
              </a:rPr>
              <a:t>US </a:t>
            </a:r>
            <a:r>
              <a:rPr lang="en-US" sz="2800" dirty="0" err="1">
                <a:latin typeface="Arial" charset="0"/>
                <a:ea typeface="Arial" charset="0"/>
                <a:cs typeface="Arial" charset="0"/>
              </a:rPr>
              <a:t>mTurk</a:t>
            </a:r>
            <a:r>
              <a:rPr lang="en-US" sz="2800" dirty="0">
                <a:latin typeface="Arial" charset="0"/>
                <a:ea typeface="Arial" charset="0"/>
                <a:cs typeface="Arial" charset="0"/>
              </a:rPr>
              <a:t> users have tried restricting their personal data more than US public</a:t>
            </a:r>
          </a:p>
        </p:txBody>
      </p:sp>
      <p:sp>
        <p:nvSpPr>
          <p:cNvPr id="3" name="Slide Number Placeholder 2"/>
          <p:cNvSpPr>
            <a:spLocks noGrp="1"/>
          </p:cNvSpPr>
          <p:nvPr>
            <p:ph type="sldNum" sz="quarter" idx="12"/>
          </p:nvPr>
        </p:nvSpPr>
        <p:spPr/>
        <p:txBody>
          <a:bodyPr/>
          <a:lstStyle/>
          <a:p>
            <a:fld id="{3E5BF5F9-4D9A-9543-85E8-59158CD2B6EB}" type="slidenum">
              <a:rPr lang="en-US" smtClean="0"/>
              <a:t>31</a:t>
            </a:fld>
            <a:endParaRPr lang="en-US"/>
          </a:p>
        </p:txBody>
      </p:sp>
    </p:spTree>
    <p:extLst>
      <p:ext uri="{BB962C8B-B14F-4D97-AF65-F5344CB8AC3E}">
        <p14:creationId xmlns:p14="http://schemas.microsoft.com/office/powerpoint/2010/main" val="180139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50EAB35-8912-254F-B140-72F1757D5BB5}"/>
              </a:ext>
            </a:extLst>
          </p:cNvPr>
          <p:cNvSpPr>
            <a:spLocks noGrp="1"/>
          </p:cNvSpPr>
          <p:nvPr>
            <p:ph type="title"/>
          </p:nvPr>
        </p:nvSpPr>
        <p:spPr>
          <a:xfrm>
            <a:off x="412172" y="51584"/>
            <a:ext cx="11215255" cy="1325563"/>
          </a:xfrm>
        </p:spPr>
        <p:txBody>
          <a:bodyPr>
            <a:normAutofit/>
          </a:bodyPr>
          <a:lstStyle/>
          <a:p>
            <a:r>
              <a:rPr lang="en-US" dirty="0">
                <a:latin typeface="Arial" charset="0"/>
                <a:ea typeface="Arial" charset="0"/>
                <a:cs typeface="Arial" charset="0"/>
              </a:rPr>
              <a:t>Privacy Preferences: US Public vs </a:t>
            </a:r>
            <a:r>
              <a:rPr lang="en-US" dirty="0" err="1">
                <a:latin typeface="Arial" charset="0"/>
                <a:ea typeface="Arial" charset="0"/>
                <a:cs typeface="Arial" charset="0"/>
              </a:rPr>
              <a:t>mTurk</a:t>
            </a:r>
            <a:endParaRPr lang="en-US" dirty="0"/>
          </a:p>
        </p:txBody>
      </p:sp>
      <p:pic>
        <p:nvPicPr>
          <p:cNvPr id="5" name="Picture 4" descr="pl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576" y="1148303"/>
            <a:ext cx="7853685" cy="2656393"/>
          </a:xfrm>
          <a:prstGeom prst="rect">
            <a:avLst/>
          </a:prstGeom>
        </p:spPr>
      </p:pic>
      <p:pic>
        <p:nvPicPr>
          <p:cNvPr id="2" name="Picture 1" descr="pl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90" y="3896153"/>
            <a:ext cx="8357003" cy="2825322"/>
          </a:xfrm>
          <a:prstGeom prst="rect">
            <a:avLst/>
          </a:prstGeom>
        </p:spPr>
      </p:pic>
      <p:sp>
        <p:nvSpPr>
          <p:cNvPr id="6" name="TextBox 5"/>
          <p:cNvSpPr txBox="1"/>
          <p:nvPr/>
        </p:nvSpPr>
        <p:spPr>
          <a:xfrm>
            <a:off x="9082116" y="3249822"/>
            <a:ext cx="2868145" cy="1815882"/>
          </a:xfrm>
          <a:prstGeom prst="rect">
            <a:avLst/>
          </a:prstGeom>
          <a:noFill/>
        </p:spPr>
        <p:txBody>
          <a:bodyPr wrap="square" rtlCol="0">
            <a:spAutoFit/>
          </a:bodyPr>
          <a:lstStyle/>
          <a:p>
            <a:r>
              <a:rPr lang="en-US" sz="2800" dirty="0">
                <a:latin typeface="Arial" charset="0"/>
                <a:ea typeface="Arial" charset="0"/>
                <a:cs typeface="Arial" charset="0"/>
              </a:rPr>
              <a:t>US </a:t>
            </a:r>
            <a:r>
              <a:rPr lang="en-US" sz="2800" dirty="0" err="1">
                <a:latin typeface="Arial" charset="0"/>
                <a:ea typeface="Arial" charset="0"/>
                <a:cs typeface="Arial" charset="0"/>
              </a:rPr>
              <a:t>mTurk</a:t>
            </a:r>
            <a:r>
              <a:rPr lang="en-US" sz="2800" dirty="0">
                <a:latin typeface="Arial" charset="0"/>
                <a:ea typeface="Arial" charset="0"/>
                <a:cs typeface="Arial" charset="0"/>
              </a:rPr>
              <a:t> users are more privacy conscious than US public</a:t>
            </a:r>
          </a:p>
        </p:txBody>
      </p:sp>
      <p:sp>
        <p:nvSpPr>
          <p:cNvPr id="3" name="Slide Number Placeholder 2"/>
          <p:cNvSpPr>
            <a:spLocks noGrp="1"/>
          </p:cNvSpPr>
          <p:nvPr>
            <p:ph type="sldNum" sz="quarter" idx="12"/>
          </p:nvPr>
        </p:nvSpPr>
        <p:spPr/>
        <p:txBody>
          <a:bodyPr/>
          <a:lstStyle/>
          <a:p>
            <a:fld id="{3E5BF5F9-4D9A-9543-85E8-59158CD2B6EB}" type="slidenum">
              <a:rPr lang="en-US" smtClean="0"/>
              <a:t>32</a:t>
            </a:fld>
            <a:endParaRPr lang="en-US"/>
          </a:p>
        </p:txBody>
      </p:sp>
    </p:spTree>
    <p:extLst>
      <p:ext uri="{BB962C8B-B14F-4D97-AF65-F5344CB8AC3E}">
        <p14:creationId xmlns:p14="http://schemas.microsoft.com/office/powerpoint/2010/main" val="81579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D6CE23-2A0E-C94B-9F53-0BA6C05879BB}"/>
              </a:ext>
            </a:extLst>
          </p:cNvPr>
          <p:cNvSpPr>
            <a:spLocks noGrp="1"/>
          </p:cNvSpPr>
          <p:nvPr>
            <p:ph type="title"/>
          </p:nvPr>
        </p:nvSpPr>
        <p:spPr>
          <a:xfrm>
            <a:off x="290945" y="226291"/>
            <a:ext cx="11062855" cy="1325563"/>
          </a:xfrm>
        </p:spPr>
        <p:txBody>
          <a:bodyPr>
            <a:normAutofit/>
          </a:bodyPr>
          <a:lstStyle/>
          <a:p>
            <a:r>
              <a:rPr lang="en-US" dirty="0">
                <a:latin typeface="Arial" charset="0"/>
                <a:ea typeface="Arial" charset="0"/>
                <a:cs typeface="Arial" charset="0"/>
              </a:rPr>
              <a:t>Personal Information: US vs India </a:t>
            </a:r>
            <a:r>
              <a:rPr lang="en-US" dirty="0" err="1">
                <a:latin typeface="Arial" charset="0"/>
                <a:ea typeface="Arial" charset="0"/>
                <a:cs typeface="Arial" charset="0"/>
              </a:rPr>
              <a:t>mTurk</a:t>
            </a:r>
            <a:endParaRPr lang="en-US" dirty="0"/>
          </a:p>
        </p:txBody>
      </p:sp>
      <p:pic>
        <p:nvPicPr>
          <p:cNvPr id="2" name="Picture 1" descr="pl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21" y="1587499"/>
            <a:ext cx="11761076" cy="2664111"/>
          </a:xfrm>
          <a:prstGeom prst="rect">
            <a:avLst/>
          </a:prstGeom>
        </p:spPr>
      </p:pic>
      <p:sp>
        <p:nvSpPr>
          <p:cNvPr id="5" name="TextBox 4"/>
          <p:cNvSpPr txBox="1"/>
          <p:nvPr/>
        </p:nvSpPr>
        <p:spPr>
          <a:xfrm>
            <a:off x="888123" y="4949085"/>
            <a:ext cx="10263353" cy="954107"/>
          </a:xfrm>
          <a:prstGeom prst="rect">
            <a:avLst/>
          </a:prstGeom>
          <a:noFill/>
        </p:spPr>
        <p:txBody>
          <a:bodyPr wrap="square" rtlCol="0">
            <a:spAutoFit/>
          </a:bodyPr>
          <a:lstStyle/>
          <a:p>
            <a:r>
              <a:rPr lang="en-US" sz="2800" dirty="0">
                <a:latin typeface="Arial" charset="0"/>
                <a:ea typeface="Arial" charset="0"/>
                <a:cs typeface="Arial" charset="0"/>
              </a:rPr>
              <a:t>Indian </a:t>
            </a:r>
            <a:r>
              <a:rPr lang="en-US" sz="2800" dirty="0" err="1">
                <a:latin typeface="Arial" charset="0"/>
                <a:ea typeface="Arial" charset="0"/>
                <a:cs typeface="Arial" charset="0"/>
              </a:rPr>
              <a:t>mTurkers</a:t>
            </a:r>
            <a:r>
              <a:rPr lang="en-US" sz="2800" dirty="0">
                <a:latin typeface="Arial" charset="0"/>
                <a:ea typeface="Arial" charset="0"/>
                <a:cs typeface="Arial" charset="0"/>
              </a:rPr>
              <a:t> were less concerned with their personal information being publicly available.</a:t>
            </a:r>
          </a:p>
        </p:txBody>
      </p:sp>
      <p:sp>
        <p:nvSpPr>
          <p:cNvPr id="3" name="Slide Number Placeholder 2"/>
          <p:cNvSpPr>
            <a:spLocks noGrp="1"/>
          </p:cNvSpPr>
          <p:nvPr>
            <p:ph type="sldNum" sz="quarter" idx="12"/>
          </p:nvPr>
        </p:nvSpPr>
        <p:spPr/>
        <p:txBody>
          <a:bodyPr/>
          <a:lstStyle/>
          <a:p>
            <a:fld id="{3E5BF5F9-4D9A-9543-85E8-59158CD2B6EB}" type="slidenum">
              <a:rPr lang="en-US" smtClean="0"/>
              <a:t>33</a:t>
            </a:fld>
            <a:endParaRPr lang="en-US"/>
          </a:p>
        </p:txBody>
      </p:sp>
    </p:spTree>
    <p:extLst>
      <p:ext uri="{BB962C8B-B14F-4D97-AF65-F5344CB8AC3E}">
        <p14:creationId xmlns:p14="http://schemas.microsoft.com/office/powerpoint/2010/main" val="205943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D98304-2131-B543-BFB2-DB6B20BC6701}"/>
              </a:ext>
            </a:extLst>
          </p:cNvPr>
          <p:cNvSpPr>
            <a:spLocks noGrp="1"/>
          </p:cNvSpPr>
          <p:nvPr>
            <p:ph type="title"/>
          </p:nvPr>
        </p:nvSpPr>
        <p:spPr>
          <a:xfrm>
            <a:off x="415423" y="0"/>
            <a:ext cx="11145982" cy="1325563"/>
          </a:xfrm>
        </p:spPr>
        <p:txBody>
          <a:bodyPr>
            <a:normAutofit/>
          </a:bodyPr>
          <a:lstStyle/>
          <a:p>
            <a:r>
              <a:rPr lang="en-US" dirty="0">
                <a:latin typeface="Arial" charset="0"/>
                <a:ea typeface="Arial" charset="0"/>
                <a:cs typeface="Arial" charset="0"/>
              </a:rPr>
              <a:t>Privacy Preferences: US vs India </a:t>
            </a:r>
            <a:r>
              <a:rPr lang="en-US" dirty="0" err="1">
                <a:latin typeface="Arial" charset="0"/>
                <a:ea typeface="Arial" charset="0"/>
                <a:cs typeface="Arial" charset="0"/>
              </a:rPr>
              <a:t>mTurk</a:t>
            </a:r>
            <a:endParaRPr lang="en-US" dirty="0"/>
          </a:p>
        </p:txBody>
      </p:sp>
      <p:sp>
        <p:nvSpPr>
          <p:cNvPr id="3" name="Slide Number Placeholder 2"/>
          <p:cNvSpPr>
            <a:spLocks noGrp="1"/>
          </p:cNvSpPr>
          <p:nvPr>
            <p:ph type="sldNum" sz="quarter" idx="12"/>
          </p:nvPr>
        </p:nvSpPr>
        <p:spPr/>
        <p:txBody>
          <a:bodyPr/>
          <a:lstStyle/>
          <a:p>
            <a:fld id="{3E5BF5F9-4D9A-9543-85E8-59158CD2B6EB}" type="slidenum">
              <a:rPr lang="en-US" smtClean="0"/>
              <a:t>34</a:t>
            </a:fld>
            <a:endParaRPr lang="en-US"/>
          </a:p>
        </p:txBody>
      </p:sp>
      <p:pic>
        <p:nvPicPr>
          <p:cNvPr id="2" name="Picture 1" descr="pl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423" y="3913981"/>
            <a:ext cx="7909057" cy="2736648"/>
          </a:xfrm>
          <a:prstGeom prst="rect">
            <a:avLst/>
          </a:prstGeom>
        </p:spPr>
      </p:pic>
      <p:pic>
        <p:nvPicPr>
          <p:cNvPr id="5" name="Picture 4" descr="pl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423" y="1115802"/>
            <a:ext cx="7909057" cy="2721396"/>
          </a:xfrm>
          <a:prstGeom prst="rect">
            <a:avLst/>
          </a:prstGeom>
        </p:spPr>
      </p:pic>
      <p:sp>
        <p:nvSpPr>
          <p:cNvPr id="6" name="TextBox 5"/>
          <p:cNvSpPr txBox="1"/>
          <p:nvPr/>
        </p:nvSpPr>
        <p:spPr>
          <a:xfrm>
            <a:off x="8797160" y="3249822"/>
            <a:ext cx="3153102" cy="1384995"/>
          </a:xfrm>
          <a:prstGeom prst="rect">
            <a:avLst/>
          </a:prstGeom>
          <a:noFill/>
        </p:spPr>
        <p:txBody>
          <a:bodyPr wrap="square" rtlCol="0">
            <a:spAutoFit/>
          </a:bodyPr>
          <a:lstStyle/>
          <a:p>
            <a:r>
              <a:rPr lang="en-US" sz="2800" dirty="0">
                <a:latin typeface="Arial" charset="0"/>
                <a:ea typeface="Arial" charset="0"/>
                <a:cs typeface="Arial" charset="0"/>
              </a:rPr>
              <a:t>Indian </a:t>
            </a:r>
            <a:r>
              <a:rPr lang="en-US" sz="2800" dirty="0" err="1">
                <a:latin typeface="Arial" charset="0"/>
                <a:ea typeface="Arial" charset="0"/>
                <a:cs typeface="Arial" charset="0"/>
              </a:rPr>
              <a:t>mTurk</a:t>
            </a:r>
            <a:r>
              <a:rPr lang="en-US" sz="2800" dirty="0">
                <a:latin typeface="Arial" charset="0"/>
                <a:ea typeface="Arial" charset="0"/>
                <a:cs typeface="Arial" charset="0"/>
              </a:rPr>
              <a:t> users are less privacy conscious</a:t>
            </a:r>
          </a:p>
        </p:txBody>
      </p:sp>
    </p:spTree>
    <p:extLst>
      <p:ext uri="{BB962C8B-B14F-4D97-AF65-F5344CB8AC3E}">
        <p14:creationId xmlns:p14="http://schemas.microsoft.com/office/powerpoint/2010/main" val="209460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A97AB0-FD36-0744-B2A9-CE90093EEACE}"/>
              </a:ext>
            </a:extLst>
          </p:cNvPr>
          <p:cNvSpPr>
            <a:spLocks noGrp="1"/>
          </p:cNvSpPr>
          <p:nvPr>
            <p:ph type="title"/>
          </p:nvPr>
        </p:nvSpPr>
        <p:spPr/>
        <p:txBody>
          <a:bodyPr/>
          <a:lstStyle/>
          <a:p>
            <a:r>
              <a:rPr lang="en-US" dirty="0">
                <a:latin typeface="Arial" charset="0"/>
                <a:ea typeface="Arial" charset="0"/>
                <a:cs typeface="Arial" charset="0"/>
              </a:rPr>
              <a:t>General implications</a:t>
            </a:r>
            <a:endParaRPr lang="en-US" dirty="0"/>
          </a:p>
        </p:txBody>
      </p:sp>
      <p:sp>
        <p:nvSpPr>
          <p:cNvPr id="2" name="Rectangle 1"/>
          <p:cNvSpPr/>
          <p:nvPr/>
        </p:nvSpPr>
        <p:spPr>
          <a:xfrm>
            <a:off x="966952" y="1879514"/>
            <a:ext cx="10105696" cy="3539430"/>
          </a:xfrm>
          <a:prstGeom prst="rect">
            <a:avLst/>
          </a:prstGeom>
        </p:spPr>
        <p:txBody>
          <a:bodyPr wrap="square">
            <a:spAutoFit/>
          </a:bodyPr>
          <a:lstStyle/>
          <a:p>
            <a:pPr marL="285750" indent="-285750">
              <a:buFont typeface="Arial" charset="0"/>
              <a:buChar char="•"/>
            </a:pPr>
            <a:r>
              <a:rPr lang="en-US" sz="3200" dirty="0" err="1">
                <a:latin typeface="Arial" charset="0"/>
                <a:ea typeface="Arial" charset="0"/>
                <a:cs typeface="Arial" charset="0"/>
              </a:rPr>
              <a:t>mTurk</a:t>
            </a:r>
            <a:r>
              <a:rPr lang="en-US" sz="3200" dirty="0">
                <a:latin typeface="Arial" charset="0"/>
                <a:ea typeface="Arial" charset="0"/>
                <a:cs typeface="Arial" charset="0"/>
              </a:rPr>
              <a:t> workers in general are more tech savvy than the general public</a:t>
            </a:r>
          </a:p>
          <a:p>
            <a:pPr marL="285750" indent="-285750">
              <a:buFont typeface="Arial" charset="0"/>
              <a:buChar char="•"/>
            </a:pPr>
            <a:endParaRPr lang="en-US" sz="3200" dirty="0">
              <a:latin typeface="Arial" charset="0"/>
              <a:ea typeface="Arial" charset="0"/>
              <a:cs typeface="Arial" charset="0"/>
            </a:endParaRPr>
          </a:p>
          <a:p>
            <a:pPr marL="285750" indent="-285750">
              <a:buFont typeface="Arial" charset="0"/>
              <a:buChar char="•"/>
            </a:pPr>
            <a:r>
              <a:rPr lang="en-US" sz="3200" dirty="0">
                <a:latin typeface="Arial" charset="0"/>
                <a:ea typeface="Arial" charset="0"/>
                <a:cs typeface="Arial" charset="0"/>
              </a:rPr>
              <a:t>Should take the survey results with a grain of salt </a:t>
            </a:r>
          </a:p>
          <a:p>
            <a:pPr marL="914400" lvl="1" indent="-457200">
              <a:buFont typeface="Wingdings" charset="2"/>
              <a:buChar char="§"/>
            </a:pPr>
            <a:r>
              <a:rPr lang="en-US" sz="3200" dirty="0">
                <a:latin typeface="Arial" charset="0"/>
                <a:ea typeface="Arial" charset="0"/>
                <a:cs typeface="Arial" charset="0"/>
              </a:rPr>
              <a:t>If possible provide results for general population (smaller size) to provide some form of comparison.</a:t>
            </a:r>
          </a:p>
        </p:txBody>
      </p:sp>
      <p:sp>
        <p:nvSpPr>
          <p:cNvPr id="3" name="Slide Number Placeholder 2"/>
          <p:cNvSpPr>
            <a:spLocks noGrp="1"/>
          </p:cNvSpPr>
          <p:nvPr>
            <p:ph type="sldNum" sz="quarter" idx="12"/>
          </p:nvPr>
        </p:nvSpPr>
        <p:spPr/>
        <p:txBody>
          <a:bodyPr/>
          <a:lstStyle/>
          <a:p>
            <a:fld id="{3E5BF5F9-4D9A-9543-85E8-59158CD2B6EB}" type="slidenum">
              <a:rPr lang="en-US" smtClean="0"/>
              <a:t>35</a:t>
            </a:fld>
            <a:endParaRPr lang="en-US"/>
          </a:p>
        </p:txBody>
      </p:sp>
    </p:spTree>
    <p:extLst>
      <p:ext uri="{BB962C8B-B14F-4D97-AF65-F5344CB8AC3E}">
        <p14:creationId xmlns:p14="http://schemas.microsoft.com/office/powerpoint/2010/main" val="1511751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39082" y="2835874"/>
            <a:ext cx="10161436" cy="769441"/>
          </a:xfrm>
          <a:prstGeom prst="rect">
            <a:avLst/>
          </a:prstGeom>
          <a:noFill/>
        </p:spPr>
        <p:txBody>
          <a:bodyPr wrap="none" rtlCol="0">
            <a:spAutoFit/>
          </a:bodyPr>
          <a:lstStyle/>
          <a:p>
            <a:r>
              <a:rPr lang="en-US" sz="4400" b="1" dirty="0">
                <a:solidFill>
                  <a:srgbClr val="FF0000"/>
                </a:solidFill>
                <a:latin typeface="Arial" charset="0"/>
                <a:ea typeface="Arial" charset="0"/>
                <a:cs typeface="Arial" charset="0"/>
              </a:rPr>
              <a:t>General Privacy Attitude Towards IoT</a:t>
            </a:r>
          </a:p>
        </p:txBody>
      </p:sp>
      <p:sp>
        <p:nvSpPr>
          <p:cNvPr id="3" name="Slide Number Placeholder 2"/>
          <p:cNvSpPr>
            <a:spLocks noGrp="1"/>
          </p:cNvSpPr>
          <p:nvPr>
            <p:ph type="sldNum" sz="quarter" idx="12"/>
          </p:nvPr>
        </p:nvSpPr>
        <p:spPr/>
        <p:txBody>
          <a:bodyPr/>
          <a:lstStyle/>
          <a:p>
            <a:fld id="{3E5BF5F9-4D9A-9543-85E8-59158CD2B6EB}" type="slidenum">
              <a:rPr lang="en-US" smtClean="0"/>
              <a:t>36</a:t>
            </a:fld>
            <a:endParaRPr lang="en-US"/>
          </a:p>
        </p:txBody>
      </p:sp>
    </p:spTree>
    <p:extLst>
      <p:ext uri="{BB962C8B-B14F-4D97-AF65-F5344CB8AC3E}">
        <p14:creationId xmlns:p14="http://schemas.microsoft.com/office/powerpoint/2010/main" val="37992452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C236-F2F3-D449-BD13-8B6481ADF842}"/>
              </a:ext>
            </a:extLst>
          </p:cNvPr>
          <p:cNvSpPr>
            <a:spLocks noGrp="1"/>
          </p:cNvSpPr>
          <p:nvPr>
            <p:ph type="title"/>
          </p:nvPr>
        </p:nvSpPr>
        <p:spPr>
          <a:xfrm>
            <a:off x="364874" y="0"/>
            <a:ext cx="10515600" cy="1325563"/>
          </a:xfrm>
        </p:spPr>
        <p:txBody>
          <a:bodyPr/>
          <a:lstStyle/>
          <a:p>
            <a:r>
              <a:rPr lang="en-US" dirty="0"/>
              <a:t>Privacy concerns in smart homes</a:t>
            </a:r>
          </a:p>
        </p:txBody>
      </p:sp>
      <p:pic>
        <p:nvPicPr>
          <p:cNvPr id="5" name="Picture 4" descr="&quot;&quot;">
            <a:extLst>
              <a:ext uri="{FF2B5EF4-FFF2-40B4-BE49-F238E27FC236}">
                <a16:creationId xmlns:a16="http://schemas.microsoft.com/office/drawing/2014/main" id="{ED5F16FD-DF46-9C45-B9F0-B5CF9F312C10}"/>
              </a:ext>
            </a:extLst>
          </p:cNvPr>
          <p:cNvPicPr>
            <a:picLocks noChangeAspect="1"/>
          </p:cNvPicPr>
          <p:nvPr/>
        </p:nvPicPr>
        <p:blipFill>
          <a:blip r:embed="rId2"/>
          <a:stretch>
            <a:fillRect/>
          </a:stretch>
        </p:blipFill>
        <p:spPr>
          <a:xfrm>
            <a:off x="291440" y="1191350"/>
            <a:ext cx="9164288" cy="5165000"/>
          </a:xfrm>
          <a:prstGeom prst="rect">
            <a:avLst/>
          </a:prstGeom>
        </p:spPr>
      </p:pic>
      <p:sp>
        <p:nvSpPr>
          <p:cNvPr id="7" name="TextBox 6">
            <a:extLst>
              <a:ext uri="{FF2B5EF4-FFF2-40B4-BE49-F238E27FC236}">
                <a16:creationId xmlns:a16="http://schemas.microsoft.com/office/drawing/2014/main" id="{F3E07F30-B50C-684D-8416-5D41307C8BB0}"/>
              </a:ext>
            </a:extLst>
          </p:cNvPr>
          <p:cNvSpPr txBox="1"/>
          <p:nvPr/>
        </p:nvSpPr>
        <p:spPr>
          <a:xfrm>
            <a:off x="9623854" y="1038578"/>
            <a:ext cx="2513240"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Lights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Speakers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TVs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Door locks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Power plugs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Cameras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Coffee makers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Ovens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Fridges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Thermostat</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Air quality checker</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Motion detectors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37</a:t>
            </a:fld>
            <a:endParaRPr lang="en-US"/>
          </a:p>
        </p:txBody>
      </p:sp>
    </p:spTree>
    <p:extLst>
      <p:ext uri="{BB962C8B-B14F-4D97-AF65-F5344CB8AC3E}">
        <p14:creationId xmlns:p14="http://schemas.microsoft.com/office/powerpoint/2010/main" val="4097929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47A8B6-F140-B440-BE79-9FE0961F333A}"/>
              </a:ext>
            </a:extLst>
          </p:cNvPr>
          <p:cNvSpPr>
            <a:spLocks noGrp="1"/>
          </p:cNvSpPr>
          <p:nvPr>
            <p:ph type="title"/>
          </p:nvPr>
        </p:nvSpPr>
        <p:spPr/>
        <p:txBody>
          <a:bodyPr/>
          <a:lstStyle/>
          <a:p>
            <a:r>
              <a:rPr lang="en-US" dirty="0"/>
              <a:t>What factors influence purchases?</a:t>
            </a:r>
          </a:p>
        </p:txBody>
      </p:sp>
      <p:sp>
        <p:nvSpPr>
          <p:cNvPr id="2" name="TextBox 1">
            <a:extLst>
              <a:ext uri="{FF2B5EF4-FFF2-40B4-BE49-F238E27FC236}">
                <a16:creationId xmlns:a16="http://schemas.microsoft.com/office/drawing/2014/main" id="{0DBD0E43-2FB7-E645-A81F-D5D48128D4BF}"/>
              </a:ext>
            </a:extLst>
          </p:cNvPr>
          <p:cNvSpPr txBox="1"/>
          <p:nvPr/>
        </p:nvSpPr>
        <p:spPr>
          <a:xfrm>
            <a:off x="560855" y="1695097"/>
            <a:ext cx="11076964"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Do people think about security and privacy before purchasing IoT devices for their home?</a:t>
            </a:r>
          </a:p>
          <a:p>
            <a:pPr marL="285750" indent="-28575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E20861C-E50C-294E-ABEC-58E3BD593BF9}"/>
              </a:ext>
            </a:extLst>
          </p:cNvPr>
          <p:cNvSpPr/>
          <p:nvPr/>
        </p:nvSpPr>
        <p:spPr>
          <a:xfrm>
            <a:off x="1717962" y="3080092"/>
            <a:ext cx="9732820" cy="2677656"/>
          </a:xfrm>
          <a:prstGeom prst="rect">
            <a:avLst/>
          </a:prstGeom>
        </p:spPr>
        <p:txBody>
          <a:bodyPr wrap="square">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Exploring How Privacy and Security Factor into IoT Device Purchase Behavior</a:t>
            </a:r>
          </a:p>
          <a:p>
            <a:pPr marL="742950" lvl="1" indent="-285750">
              <a:buFontTx/>
              <a:buChar char="-"/>
            </a:pPr>
            <a:r>
              <a:rPr lang="en-US" sz="2400" dirty="0" err="1">
                <a:latin typeface="Arial" panose="020B0604020202020204" pitchFamily="34" charset="0"/>
                <a:cs typeface="Arial" panose="020B0604020202020204" pitchFamily="34" charset="0"/>
              </a:rPr>
              <a:t>Pardis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Emami-Naeini</a:t>
            </a:r>
            <a:r>
              <a:rPr lang="en-US" sz="2400" dirty="0">
                <a:latin typeface="Arial" panose="020B0604020202020204" pitchFamily="34" charset="0"/>
                <a:cs typeface="Arial" panose="020B0604020202020204" pitchFamily="34" charset="0"/>
              </a:rPr>
              <a:t>, Yuvraj Agarwal, Lorrie Faith </a:t>
            </a:r>
            <a:r>
              <a:rPr lang="en-US" sz="2400" dirty="0" err="1">
                <a:latin typeface="Arial" panose="020B0604020202020204" pitchFamily="34" charset="0"/>
                <a:cs typeface="Arial" panose="020B0604020202020204" pitchFamily="34" charset="0"/>
              </a:rPr>
              <a:t>Cranor</a:t>
            </a:r>
            <a:r>
              <a:rPr lang="en-US" sz="2400" dirty="0">
                <a:latin typeface="Arial" panose="020B0604020202020204" pitchFamily="34" charset="0"/>
                <a:cs typeface="Arial" panose="020B0604020202020204" pitchFamily="34" charset="0"/>
              </a:rPr>
              <a:t>, and Henry Dixon</a:t>
            </a:r>
          </a:p>
          <a:p>
            <a:pPr marL="742950" lvl="1" indent="-285750">
              <a:buFontTx/>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User Perceptions of Smart Home IoT Privacy</a:t>
            </a:r>
          </a:p>
          <a:p>
            <a:pPr marL="742950" lvl="1" indent="-285750">
              <a:buFontTx/>
              <a:buChar char="-"/>
            </a:pPr>
            <a:r>
              <a:rPr lang="en-US" sz="2400" dirty="0">
                <a:latin typeface="Arial" panose="020B0604020202020204" pitchFamily="34" charset="0"/>
                <a:cs typeface="Arial" panose="020B0604020202020204" pitchFamily="34" charset="0"/>
              </a:rPr>
              <a:t>Serena Zheng, Noah Apthorpe, Marshini Chetty, Nick Feamster</a:t>
            </a: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38</a:t>
            </a:fld>
            <a:endParaRPr lang="en-US"/>
          </a:p>
        </p:txBody>
      </p:sp>
    </p:spTree>
    <p:extLst>
      <p:ext uri="{BB962C8B-B14F-4D97-AF65-F5344CB8AC3E}">
        <p14:creationId xmlns:p14="http://schemas.microsoft.com/office/powerpoint/2010/main" val="318544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82A4-6F33-514E-9549-0B9133AED0B8}"/>
              </a:ext>
            </a:extLst>
          </p:cNvPr>
          <p:cNvSpPr>
            <a:spLocks noGrp="1"/>
          </p:cNvSpPr>
          <p:nvPr>
            <p:ph type="title"/>
          </p:nvPr>
        </p:nvSpPr>
        <p:spPr>
          <a:xfrm>
            <a:off x="762000" y="135358"/>
            <a:ext cx="10515600" cy="1325563"/>
          </a:xfrm>
        </p:spPr>
        <p:txBody>
          <a:bodyPr/>
          <a:lstStyle/>
          <a:p>
            <a:r>
              <a:rPr lang="en-US" dirty="0"/>
              <a:t>First study: Purchasing factors </a:t>
            </a:r>
          </a:p>
        </p:txBody>
      </p:sp>
      <p:sp>
        <p:nvSpPr>
          <p:cNvPr id="3" name="Rectangle 2">
            <a:extLst>
              <a:ext uri="{FF2B5EF4-FFF2-40B4-BE49-F238E27FC236}">
                <a16:creationId xmlns:a16="http://schemas.microsoft.com/office/drawing/2014/main" id="{B276536E-DF9B-194B-9EE3-DE71E5082EF4}"/>
              </a:ext>
            </a:extLst>
          </p:cNvPr>
          <p:cNvSpPr/>
          <p:nvPr/>
        </p:nvSpPr>
        <p:spPr>
          <a:xfrm>
            <a:off x="272586" y="1163272"/>
            <a:ext cx="11683887" cy="5378395"/>
          </a:xfrm>
          <a:prstGeom prst="rect">
            <a:avLst/>
          </a:prstGeom>
        </p:spPr>
        <p:txBody>
          <a:bodyPr wrap="square">
            <a:spAutoFit/>
          </a:bodyPr>
          <a:lstStyle/>
          <a:p>
            <a:pPr marL="285750" indent="-285750">
              <a:buFont typeface="Wingdings" pitchFamily="2" charset="2"/>
              <a:buChar char="Ø"/>
            </a:pPr>
            <a:r>
              <a:rPr lang="en-US" sz="2400" dirty="0">
                <a:latin typeface="Arial" panose="020B0604020202020204" pitchFamily="34" charset="0"/>
                <a:cs typeface="Arial" panose="020B0604020202020204" pitchFamily="34" charset="0"/>
              </a:rPr>
              <a:t>Semi-structured interviews asking participants to come to the lab</a:t>
            </a:r>
          </a:p>
          <a:p>
            <a:pPr marL="285750" indent="-285750">
              <a:buFont typeface="Wingdings" pitchFamily="2" charset="2"/>
              <a:buChar char="Ø"/>
            </a:pPr>
            <a:endParaRPr lang="en-US" sz="1000" dirty="0">
              <a:latin typeface="Arial" panose="020B0604020202020204" pitchFamily="34" charset="0"/>
              <a:cs typeface="Arial" panose="020B0604020202020204" pitchFamily="34" charset="0"/>
            </a:endParaRPr>
          </a:p>
          <a:p>
            <a:pPr marL="285750" indent="-285750">
              <a:buFont typeface="Wingdings" pitchFamily="2" charset="2"/>
              <a:buChar char="Ø"/>
            </a:pPr>
            <a:r>
              <a:rPr lang="en-US" sz="2400" dirty="0">
                <a:latin typeface="Arial" panose="020B0604020202020204" pitchFamily="34" charset="0"/>
                <a:cs typeface="Arial" panose="020B0604020202020204" pitchFamily="34" charset="0"/>
              </a:rPr>
              <a:t>Recruited 24 participants who have purchased an IoT device for themselves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Pre-screening process: asked questions about the device they bought</a:t>
            </a:r>
          </a:p>
          <a:p>
            <a:pPr marL="742950" lvl="1" indent="-285750">
              <a:buFont typeface="Arial" panose="020B0604020202020204" pitchFamily="34" charset="0"/>
              <a:buChar char="•"/>
            </a:pPr>
            <a:endParaRPr lang="en-US" sz="1050" dirty="0">
              <a:latin typeface="Arial" panose="020B0604020202020204" pitchFamily="34" charset="0"/>
              <a:cs typeface="Arial" panose="020B0604020202020204" pitchFamily="34" charset="0"/>
            </a:endParaRPr>
          </a:p>
          <a:p>
            <a:pPr marL="285750" indent="-285750">
              <a:buFont typeface="Wingdings" pitchFamily="2" charset="2"/>
              <a:buChar char="Ø"/>
            </a:pPr>
            <a:r>
              <a:rPr lang="en-US" sz="2400" dirty="0">
                <a:latin typeface="Arial" panose="020B0604020202020204" pitchFamily="34" charset="0"/>
                <a:cs typeface="Arial" panose="020B0604020202020204" pitchFamily="34" charset="0"/>
              </a:rPr>
              <a:t>Pre-purchase behavior related questions: </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what IoT devices they have purchased</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how long they have owned them</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why they purchased them</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ever considered buying an IoT device and ended up not buying it, and the reasons for that decision.</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whether they would purchased the device online or in a store, and the factors they considered before making the purchase</a:t>
            </a:r>
          </a:p>
          <a:p>
            <a:pPr marL="742950" lvl="1" indent="-28575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285750" indent="-285750">
              <a:buFont typeface="Wingdings" pitchFamily="2" charset="2"/>
              <a:buChar char="Ø"/>
            </a:pPr>
            <a:r>
              <a:rPr lang="en-US" sz="2400" dirty="0">
                <a:latin typeface="Arial" panose="020B0604020202020204" pitchFamily="34" charset="0"/>
                <a:cs typeface="Arial" panose="020B0604020202020204" pitchFamily="34" charset="0"/>
              </a:rPr>
              <a:t>Post-purchase behavior related questions : </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post-purchase concerns and how they managed them</a:t>
            </a: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39</a:t>
            </a:fld>
            <a:endParaRPr lang="en-US"/>
          </a:p>
        </p:txBody>
      </p:sp>
    </p:spTree>
    <p:extLst>
      <p:ext uri="{BB962C8B-B14F-4D97-AF65-F5344CB8AC3E}">
        <p14:creationId xmlns:p14="http://schemas.microsoft.com/office/powerpoint/2010/main" val="2894054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B7B4F7-A3D3-4540-A83A-02B158DC01AA}"/>
              </a:ext>
            </a:extLst>
          </p:cNvPr>
          <p:cNvSpPr>
            <a:spLocks noGrp="1"/>
          </p:cNvSpPr>
          <p:nvPr>
            <p:ph type="title"/>
          </p:nvPr>
        </p:nvSpPr>
        <p:spPr/>
        <p:txBody>
          <a:bodyPr/>
          <a:lstStyle/>
          <a:p>
            <a:r>
              <a:rPr lang="en-US" dirty="0">
                <a:latin typeface="Arial" charset="0"/>
                <a:ea typeface="Arial" charset="0"/>
                <a:cs typeface="Arial" charset="0"/>
              </a:rPr>
              <a:t>Studies that we’ll look at today</a:t>
            </a:r>
            <a:endParaRPr lang="en-US" dirty="0"/>
          </a:p>
        </p:txBody>
      </p:sp>
      <p:sp>
        <p:nvSpPr>
          <p:cNvPr id="2" name="Rectangle 1"/>
          <p:cNvSpPr/>
          <p:nvPr/>
        </p:nvSpPr>
        <p:spPr>
          <a:xfrm>
            <a:off x="623455" y="1872642"/>
            <a:ext cx="11011497" cy="3708708"/>
          </a:xfrm>
          <a:prstGeom prst="rect">
            <a:avLst/>
          </a:prstGeom>
        </p:spPr>
        <p:txBody>
          <a:bodyPr wrap="square">
            <a:spAutoFit/>
          </a:bodyPr>
          <a:lstStyle/>
          <a:p>
            <a:pPr marL="457200" indent="-457200">
              <a:buFont typeface="Arial" panose="020B0604020202020204" pitchFamily="34" charset="0"/>
              <a:buChar char="•"/>
            </a:pPr>
            <a:r>
              <a:rPr lang="en-US" sz="3200" dirty="0">
                <a:latin typeface="Arial" charset="0"/>
                <a:ea typeface="Arial" charset="0"/>
                <a:cs typeface="Arial" charset="0"/>
              </a:rPr>
              <a:t>Privacy attitudes among different countries and cultures</a:t>
            </a:r>
          </a:p>
          <a:p>
            <a:pPr marL="285750" indent="-285750">
              <a:buFont typeface="Arial" charset="0"/>
              <a:buChar char="•"/>
            </a:pPr>
            <a:endParaRPr lang="en-US" sz="1100" dirty="0">
              <a:latin typeface="Arial" charset="0"/>
              <a:ea typeface="Arial" charset="0"/>
              <a:cs typeface="Arial" charset="0"/>
            </a:endParaRPr>
          </a:p>
          <a:p>
            <a:pPr marL="914400" lvl="1" indent="-457200">
              <a:buFont typeface="Wingdings" charset="2"/>
              <a:buChar char="§"/>
            </a:pPr>
            <a:r>
              <a:rPr lang="en-US" sz="3200" dirty="0">
                <a:latin typeface="Arial" charset="0"/>
                <a:ea typeface="Arial" charset="0"/>
                <a:cs typeface="Arial" charset="0"/>
              </a:rPr>
              <a:t>America, Europe, Asia </a:t>
            </a:r>
          </a:p>
          <a:p>
            <a:pPr marL="285750" indent="-285750">
              <a:buFont typeface="Arial" charset="0"/>
              <a:buChar char="•"/>
            </a:pPr>
            <a:endParaRPr lang="en-US" sz="3200" dirty="0">
              <a:latin typeface="Arial" charset="0"/>
              <a:ea typeface="Arial" charset="0"/>
              <a:cs typeface="Arial" charset="0"/>
            </a:endParaRPr>
          </a:p>
          <a:p>
            <a:pPr marL="285750" indent="-285750">
              <a:buFont typeface="Arial" charset="0"/>
              <a:buChar char="•"/>
            </a:pPr>
            <a:r>
              <a:rPr lang="en-US" sz="3200" dirty="0" err="1">
                <a:latin typeface="Arial" charset="0"/>
                <a:ea typeface="Arial" charset="0"/>
                <a:cs typeface="Arial" charset="0"/>
              </a:rPr>
              <a:t>mTurk</a:t>
            </a:r>
            <a:r>
              <a:rPr lang="en-US" sz="3200" dirty="0">
                <a:latin typeface="Arial" charset="0"/>
                <a:ea typeface="Arial" charset="0"/>
                <a:cs typeface="Arial" charset="0"/>
              </a:rPr>
              <a:t> workers vs. the public </a:t>
            </a:r>
          </a:p>
          <a:p>
            <a:pPr marL="285750" indent="-285750">
              <a:buFont typeface="Arial" charset="0"/>
              <a:buChar char="•"/>
            </a:pPr>
            <a:endParaRPr lang="en-US" sz="3200" dirty="0">
              <a:latin typeface="Arial" charset="0"/>
              <a:ea typeface="Arial" charset="0"/>
              <a:cs typeface="Arial" charset="0"/>
            </a:endParaRPr>
          </a:p>
          <a:p>
            <a:pPr marL="285750" indent="-285750">
              <a:buFont typeface="Arial" charset="0"/>
              <a:buChar char="•"/>
            </a:pPr>
            <a:r>
              <a:rPr lang="en-US" sz="3200" dirty="0">
                <a:latin typeface="Arial" charset="0"/>
                <a:ea typeface="Arial" charset="0"/>
                <a:cs typeface="Arial" charset="0"/>
              </a:rPr>
              <a:t>Factors for adopting IoT devices </a:t>
            </a:r>
          </a:p>
          <a:p>
            <a:pPr marL="285750" indent="-285750">
              <a:buFont typeface="Arial" charset="0"/>
              <a:buChar char="•"/>
            </a:pPr>
            <a:endParaRPr lang="en-US" sz="3200" dirty="0">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fld id="{3E5BF5F9-4D9A-9543-85E8-59158CD2B6EB}" type="slidenum">
              <a:rPr lang="en-US" smtClean="0"/>
              <a:t>4</a:t>
            </a:fld>
            <a:endParaRPr lang="en-US"/>
          </a:p>
        </p:txBody>
      </p:sp>
    </p:spTree>
    <p:extLst>
      <p:ext uri="{BB962C8B-B14F-4D97-AF65-F5344CB8AC3E}">
        <p14:creationId xmlns:p14="http://schemas.microsoft.com/office/powerpoint/2010/main" val="12599392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Purchasing factors</a:t>
            </a:r>
          </a:p>
        </p:txBody>
      </p:sp>
      <p:sp>
        <p:nvSpPr>
          <p:cNvPr id="2" name="TextBox 1">
            <a:extLst>
              <a:ext uri="{FF2B5EF4-FFF2-40B4-BE49-F238E27FC236}">
                <a16:creationId xmlns:a16="http://schemas.microsoft.com/office/drawing/2014/main" id="{0DBD0E43-2FB7-E645-A81F-D5D48128D4BF}"/>
              </a:ext>
            </a:extLst>
          </p:cNvPr>
          <p:cNvSpPr txBox="1"/>
          <p:nvPr/>
        </p:nvSpPr>
        <p:spPr>
          <a:xfrm>
            <a:off x="560854" y="1695097"/>
            <a:ext cx="11446267"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How important it is know about the privacy and security of IoT device(s)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how much more they would be willing to pay to purchase an IoT device that provided privacy and security information as compared to one that did not.</a:t>
            </a:r>
          </a:p>
        </p:txBody>
      </p:sp>
      <p:sp>
        <p:nvSpPr>
          <p:cNvPr id="3" name="Rectangle 2">
            <a:extLst>
              <a:ext uri="{FF2B5EF4-FFF2-40B4-BE49-F238E27FC236}">
                <a16:creationId xmlns:a16="http://schemas.microsoft.com/office/drawing/2014/main" id="{44E94704-8369-6746-8BD0-055F5904F89D}"/>
              </a:ext>
            </a:extLst>
          </p:cNvPr>
          <p:cNvSpPr/>
          <p:nvPr/>
        </p:nvSpPr>
        <p:spPr>
          <a:xfrm>
            <a:off x="721393" y="3510924"/>
            <a:ext cx="8281434" cy="830997"/>
          </a:xfrm>
          <a:prstGeom prst="rect">
            <a:avLst/>
          </a:prstGeom>
        </p:spPr>
        <p:txBody>
          <a:bodyPr wrap="none">
            <a:spAutoFit/>
          </a:bodyPr>
          <a:lstStyle/>
          <a:p>
            <a:pPr marL="342900" indent="-342900">
              <a:buFont typeface="Arial" panose="020B0604020202020204" pitchFamily="34" charset="0"/>
              <a:buChar char="•"/>
            </a:pPr>
            <a:r>
              <a:rPr lang="en-US" sz="2400" dirty="0">
                <a:latin typeface="Arial" panose="020B0604020202020204" pitchFamily="34" charset="0"/>
              </a:rPr>
              <a:t>Provided cards for brand, price, privacy, and security</a:t>
            </a:r>
          </a:p>
          <a:p>
            <a:pPr marL="800100" lvl="1" indent="-342900">
              <a:buFont typeface="Arial" panose="020B0604020202020204" pitchFamily="34" charset="0"/>
              <a:buChar char="•"/>
            </a:pPr>
            <a:r>
              <a:rPr lang="en-US" sz="2400" dirty="0">
                <a:latin typeface="Arial" panose="020B0604020202020204" pitchFamily="34" charset="0"/>
              </a:rPr>
              <a:t>asked them to order them in terms of decision priority</a:t>
            </a:r>
            <a:endParaRPr lang="en-US" sz="2400" dirty="0"/>
          </a:p>
        </p:txBody>
      </p:sp>
      <p:sp>
        <p:nvSpPr>
          <p:cNvPr id="5" name="Round Diagonal Corner Rectangle 4">
            <a:extLst>
              <a:ext uri="{FF2B5EF4-FFF2-40B4-BE49-F238E27FC236}">
                <a16:creationId xmlns:a16="http://schemas.microsoft.com/office/drawing/2014/main" id="{A6C7FBC1-9370-1342-80A8-B83DB58A9B72}"/>
              </a:ext>
            </a:extLst>
          </p:cNvPr>
          <p:cNvSpPr/>
          <p:nvPr/>
        </p:nvSpPr>
        <p:spPr>
          <a:xfrm>
            <a:off x="1630814" y="5015345"/>
            <a:ext cx="1476690" cy="9144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brand</a:t>
            </a:r>
          </a:p>
        </p:txBody>
      </p:sp>
      <p:sp>
        <p:nvSpPr>
          <p:cNvPr id="9" name="Round Diagonal Corner Rectangle 8">
            <a:extLst>
              <a:ext uri="{FF2B5EF4-FFF2-40B4-BE49-F238E27FC236}">
                <a16:creationId xmlns:a16="http://schemas.microsoft.com/office/drawing/2014/main" id="{19466AD2-69D5-2E4D-8534-718AF2B0ECDD}"/>
              </a:ext>
            </a:extLst>
          </p:cNvPr>
          <p:cNvSpPr/>
          <p:nvPr/>
        </p:nvSpPr>
        <p:spPr>
          <a:xfrm>
            <a:off x="3625582" y="5015345"/>
            <a:ext cx="1449489" cy="9144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price</a:t>
            </a:r>
          </a:p>
        </p:txBody>
      </p:sp>
      <p:sp>
        <p:nvSpPr>
          <p:cNvPr id="7" name="Round Diagonal Corner Rectangle 6">
            <a:extLst>
              <a:ext uri="{FF2B5EF4-FFF2-40B4-BE49-F238E27FC236}">
                <a16:creationId xmlns:a16="http://schemas.microsoft.com/office/drawing/2014/main" id="{51084ED8-A338-7946-B696-91F82837EEDA}"/>
              </a:ext>
            </a:extLst>
          </p:cNvPr>
          <p:cNvSpPr/>
          <p:nvPr/>
        </p:nvSpPr>
        <p:spPr>
          <a:xfrm>
            <a:off x="5878609" y="5043054"/>
            <a:ext cx="1449489" cy="9144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privacy</a:t>
            </a:r>
          </a:p>
        </p:txBody>
      </p:sp>
      <p:sp>
        <p:nvSpPr>
          <p:cNvPr id="8" name="Round Diagonal Corner Rectangle 7">
            <a:extLst>
              <a:ext uri="{FF2B5EF4-FFF2-40B4-BE49-F238E27FC236}">
                <a16:creationId xmlns:a16="http://schemas.microsoft.com/office/drawing/2014/main" id="{7CCA479C-B968-8E4B-9189-2A3ABE4B361D}"/>
              </a:ext>
            </a:extLst>
          </p:cNvPr>
          <p:cNvSpPr/>
          <p:nvPr/>
        </p:nvSpPr>
        <p:spPr>
          <a:xfrm>
            <a:off x="8131636" y="5043054"/>
            <a:ext cx="1508678" cy="9144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security</a:t>
            </a: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40</a:t>
            </a:fld>
            <a:endParaRPr lang="en-US"/>
          </a:p>
        </p:txBody>
      </p:sp>
    </p:spTree>
    <p:extLst>
      <p:ext uri="{BB962C8B-B14F-4D97-AF65-F5344CB8AC3E}">
        <p14:creationId xmlns:p14="http://schemas.microsoft.com/office/powerpoint/2010/main" val="781501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Categorizing user behavior</a:t>
            </a:r>
          </a:p>
        </p:txBody>
      </p:sp>
      <p:sp>
        <p:nvSpPr>
          <p:cNvPr id="2" name="TextBox 1">
            <a:extLst>
              <a:ext uri="{FF2B5EF4-FFF2-40B4-BE49-F238E27FC236}">
                <a16:creationId xmlns:a16="http://schemas.microsoft.com/office/drawing/2014/main" id="{0DBD0E43-2FB7-E645-A81F-D5D48128D4BF}"/>
              </a:ext>
            </a:extLst>
          </p:cNvPr>
          <p:cNvSpPr txBox="1"/>
          <p:nvPr/>
        </p:nvSpPr>
        <p:spPr>
          <a:xfrm>
            <a:off x="560854" y="1695097"/>
            <a:ext cx="5202637"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Pre- and post-purchase conscious behavior </a:t>
            </a:r>
            <a:r>
              <a:rPr lang="en-US" sz="2800" dirty="0">
                <a:latin typeface="Arial" panose="020B0604020202020204" pitchFamily="34" charset="0"/>
                <a:cs typeface="Arial" panose="020B0604020202020204" pitchFamily="34" charset="0"/>
                <a:sym typeface="Wingdings" pitchFamily="2" charset="2"/>
              </a:rPr>
              <a:t> </a:t>
            </a:r>
            <a:r>
              <a:rPr lang="en-US" sz="2800" dirty="0">
                <a:latin typeface="Arial" panose="020B0604020202020204" pitchFamily="34" charset="0"/>
                <a:cs typeface="Arial" panose="020B0604020202020204" pitchFamily="34" charset="0"/>
              </a:rPr>
              <a:t> Proactive protective</a:t>
            </a:r>
          </a:p>
          <a:p>
            <a:pPr marL="285750" indent="-28575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Not taking security and privacy into consideration </a:t>
            </a:r>
            <a:r>
              <a:rPr lang="en-US" sz="2800" dirty="0">
                <a:latin typeface="Arial" panose="020B0604020202020204" pitchFamily="34" charset="0"/>
                <a:cs typeface="Arial" panose="020B0604020202020204" pitchFamily="34" charset="0"/>
                <a:sym typeface="Wingdings" pitchFamily="2" charset="2"/>
              </a:rPr>
              <a:t> passive</a:t>
            </a:r>
          </a:p>
          <a:p>
            <a:pPr marL="285750" indent="-285750">
              <a:buFont typeface="Arial" panose="020B0604020202020204" pitchFamily="34" charset="0"/>
              <a:buChar char="•"/>
            </a:pPr>
            <a:endParaRPr lang="en-US" sz="2800" dirty="0">
              <a:latin typeface="Arial" panose="020B0604020202020204" pitchFamily="34" charset="0"/>
              <a:cs typeface="Arial" panose="020B0604020202020204" pitchFamily="34" charset="0"/>
              <a:sym typeface="Wingdings" pitchFamily="2" charset="2"/>
            </a:endParaRP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sym typeface="Wingdings" pitchFamily="2" charset="2"/>
              </a:rPr>
              <a:t>No concerns at all  unconcerned </a:t>
            </a:r>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pic>
        <p:nvPicPr>
          <p:cNvPr id="5" name="Picture 4" descr="&quot;&quot;">
            <a:extLst>
              <a:ext uri="{FF2B5EF4-FFF2-40B4-BE49-F238E27FC236}">
                <a16:creationId xmlns:a16="http://schemas.microsoft.com/office/drawing/2014/main" id="{BCA23C00-6FCC-F941-A72D-B91078547287}"/>
              </a:ext>
            </a:extLst>
          </p:cNvPr>
          <p:cNvPicPr>
            <a:picLocks noChangeAspect="1"/>
          </p:cNvPicPr>
          <p:nvPr/>
        </p:nvPicPr>
        <p:blipFill>
          <a:blip r:embed="rId2"/>
          <a:stretch>
            <a:fillRect/>
          </a:stretch>
        </p:blipFill>
        <p:spPr>
          <a:xfrm>
            <a:off x="6187721" y="1535546"/>
            <a:ext cx="5041900" cy="3759200"/>
          </a:xfrm>
          <a:prstGeom prst="rect">
            <a:avLst/>
          </a:prstGeom>
        </p:spPr>
      </p:pic>
      <p:sp>
        <p:nvSpPr>
          <p:cNvPr id="7" name="Frame 6" descr="&quot;&quot;">
            <a:extLst>
              <a:ext uri="{FF2B5EF4-FFF2-40B4-BE49-F238E27FC236}">
                <a16:creationId xmlns:a16="http://schemas.microsoft.com/office/drawing/2014/main" id="{D5FF3D2E-F3E2-8448-BE09-E66294CAA2E1}"/>
              </a:ext>
            </a:extLst>
          </p:cNvPr>
          <p:cNvSpPr/>
          <p:nvPr/>
        </p:nvSpPr>
        <p:spPr>
          <a:xfrm>
            <a:off x="8423564" y="2812472"/>
            <a:ext cx="346363" cy="706583"/>
          </a:xfrm>
          <a:prstGeom prst="frame">
            <a:avLst>
              <a:gd name="adj1" fmla="val 324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descr="&quot;&quot;">
            <a:extLst>
              <a:ext uri="{FF2B5EF4-FFF2-40B4-BE49-F238E27FC236}">
                <a16:creationId xmlns:a16="http://schemas.microsoft.com/office/drawing/2014/main" id="{57616384-B8A2-664B-BA1C-F49C2CA0B66E}"/>
              </a:ext>
            </a:extLst>
          </p:cNvPr>
          <p:cNvSpPr/>
          <p:nvPr/>
        </p:nvSpPr>
        <p:spPr>
          <a:xfrm>
            <a:off x="9060873" y="3519055"/>
            <a:ext cx="332510" cy="1276926"/>
          </a:xfrm>
          <a:prstGeom prst="frame">
            <a:avLst>
              <a:gd name="adj1" fmla="val 324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descr="&quot;&quot;">
            <a:extLst>
              <a:ext uri="{FF2B5EF4-FFF2-40B4-BE49-F238E27FC236}">
                <a16:creationId xmlns:a16="http://schemas.microsoft.com/office/drawing/2014/main" id="{C17F1518-C729-7448-AAC6-6B694CEA5B1A}"/>
              </a:ext>
            </a:extLst>
          </p:cNvPr>
          <p:cNvSpPr/>
          <p:nvPr/>
        </p:nvSpPr>
        <p:spPr>
          <a:xfrm>
            <a:off x="9060873" y="2812471"/>
            <a:ext cx="346363" cy="706583"/>
          </a:xfrm>
          <a:prstGeom prst="frame">
            <a:avLst>
              <a:gd name="adj1" fmla="val 324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570182B4-51EA-674E-B46F-F383AFB6362D}"/>
              </a:ext>
            </a:extLst>
          </p:cNvPr>
          <p:cNvSpPr txBox="1"/>
          <p:nvPr/>
        </p:nvSpPr>
        <p:spPr>
          <a:xfrm>
            <a:off x="5206679" y="5535766"/>
            <a:ext cx="5267357"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So what fraction of the users considered security and privacy?</a:t>
            </a: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41</a:t>
            </a:fld>
            <a:endParaRPr lang="en-US"/>
          </a:p>
        </p:txBody>
      </p:sp>
    </p:spTree>
    <p:extLst>
      <p:ext uri="{BB962C8B-B14F-4D97-AF65-F5344CB8AC3E}">
        <p14:creationId xmlns:p14="http://schemas.microsoft.com/office/powerpoint/2010/main" val="35417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Some are willing to pay more for privacy</a:t>
            </a:r>
          </a:p>
        </p:txBody>
      </p:sp>
      <p:sp>
        <p:nvSpPr>
          <p:cNvPr id="2" name="TextBox 1">
            <a:extLst>
              <a:ext uri="{FF2B5EF4-FFF2-40B4-BE49-F238E27FC236}">
                <a16:creationId xmlns:a16="http://schemas.microsoft.com/office/drawing/2014/main" id="{0DBD0E43-2FB7-E645-A81F-D5D48128D4BF}"/>
              </a:ext>
            </a:extLst>
          </p:cNvPr>
          <p:cNvSpPr txBox="1"/>
          <p:nvPr/>
        </p:nvSpPr>
        <p:spPr>
          <a:xfrm>
            <a:off x="491582" y="1462703"/>
            <a:ext cx="11446267"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Interviewees were most interested in knowing about the purpose of data collection and privacy choices. </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Almost all interviewees said they were willing to pay a premium of </a:t>
            </a:r>
            <a:r>
              <a:rPr lang="en-US" sz="2400" b="1" dirty="0">
                <a:latin typeface="Arial" panose="020B0604020202020204" pitchFamily="34" charset="0"/>
                <a:cs typeface="Arial" panose="020B0604020202020204" pitchFamily="34" charset="0"/>
              </a:rPr>
              <a:t>10%-30% </a:t>
            </a:r>
            <a:r>
              <a:rPr lang="en-US" sz="2400" dirty="0">
                <a:latin typeface="Arial" panose="020B0604020202020204" pitchFamily="34" charset="0"/>
                <a:cs typeface="Arial" panose="020B0604020202020204" pitchFamily="34" charset="0"/>
              </a:rPr>
              <a:t>of the base price of the device.</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Reasons for their willingness to pay a premium included assurance that security and privacy would be protected and peace of mind</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Those who were reluctant to pay more for privacy and security information often mentioned lack of trust in the device company providing the information.</a:t>
            </a:r>
          </a:p>
          <a:p>
            <a:pPr marL="742950" lvl="1" indent="-285750">
              <a:buFont typeface="Arial" panose="020B0604020202020204" pitchFamily="34" charset="0"/>
              <a:buChar char="•"/>
            </a:pPr>
            <a:r>
              <a:rPr lang="en-US" sz="2400" i="1" dirty="0">
                <a:latin typeface="Arial" panose="020B0604020202020204" pitchFamily="34" charset="0"/>
                <a:cs typeface="Arial" panose="020B0604020202020204" pitchFamily="34" charset="0"/>
              </a:rPr>
              <a:t>P12 said: “I wouldn’t necessarily believe it because like with the Facebook thing, regardless of what they say, they’re </a:t>
            </a:r>
            <a:r>
              <a:rPr lang="en-US" sz="2400" i="1" dirty="0" err="1">
                <a:latin typeface="Arial" panose="020B0604020202020204" pitchFamily="34" charset="0"/>
                <a:cs typeface="Arial" panose="020B0604020202020204" pitchFamily="34" charset="0"/>
              </a:rPr>
              <a:t>gonna</a:t>
            </a:r>
            <a:r>
              <a:rPr lang="en-US" sz="2400" i="1" dirty="0">
                <a:latin typeface="Arial" panose="020B0604020202020204" pitchFamily="34" charset="0"/>
                <a:cs typeface="Arial" panose="020B0604020202020204" pitchFamily="34" charset="0"/>
              </a:rPr>
              <a:t> have all that information.”</a:t>
            </a: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42</a:t>
            </a:fld>
            <a:endParaRPr lang="en-US"/>
          </a:p>
        </p:txBody>
      </p:sp>
    </p:spTree>
    <p:extLst>
      <p:ext uri="{BB962C8B-B14F-4D97-AF65-F5344CB8AC3E}">
        <p14:creationId xmlns:p14="http://schemas.microsoft.com/office/powerpoint/2010/main" val="3859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Privacy concerns in smart homes</a:t>
            </a:r>
          </a:p>
        </p:txBody>
      </p:sp>
      <p:pic>
        <p:nvPicPr>
          <p:cNvPr id="8" name="Picture 7" descr="plot">
            <a:extLst>
              <a:ext uri="{FF2B5EF4-FFF2-40B4-BE49-F238E27FC236}">
                <a16:creationId xmlns:a16="http://schemas.microsoft.com/office/drawing/2014/main" id="{4F6DC50B-39D6-524B-BF08-D3AAF5012BDD}"/>
              </a:ext>
            </a:extLst>
          </p:cNvPr>
          <p:cNvPicPr>
            <a:picLocks noChangeAspect="1"/>
          </p:cNvPicPr>
          <p:nvPr/>
        </p:nvPicPr>
        <p:blipFill>
          <a:blip r:embed="rId2"/>
          <a:stretch>
            <a:fillRect/>
          </a:stretch>
        </p:blipFill>
        <p:spPr>
          <a:xfrm>
            <a:off x="1950604" y="1379068"/>
            <a:ext cx="7207250" cy="3217815"/>
          </a:xfrm>
          <a:prstGeom prst="rect">
            <a:avLst/>
          </a:prstGeom>
        </p:spPr>
      </p:pic>
      <p:sp>
        <p:nvSpPr>
          <p:cNvPr id="9" name="Rectangle 8">
            <a:extLst>
              <a:ext uri="{FF2B5EF4-FFF2-40B4-BE49-F238E27FC236}">
                <a16:creationId xmlns:a16="http://schemas.microsoft.com/office/drawing/2014/main" id="{68B7FAA4-87B9-644E-8CC5-91B3548AEEC2}"/>
              </a:ext>
            </a:extLst>
          </p:cNvPr>
          <p:cNvSpPr/>
          <p:nvPr/>
        </p:nvSpPr>
        <p:spPr>
          <a:xfrm>
            <a:off x="8986578" y="2044336"/>
            <a:ext cx="1958613" cy="369332"/>
          </a:xfrm>
          <a:prstGeom prst="rect">
            <a:avLst/>
          </a:prstGeom>
        </p:spPr>
        <p:txBody>
          <a:bodyPr wrap="none">
            <a:spAutoFit/>
          </a:bodyPr>
          <a:lstStyle/>
          <a:p>
            <a:r>
              <a:rPr lang="en-US" dirty="0">
                <a:latin typeface="Arial" panose="020B0604020202020204" pitchFamily="34" charset="0"/>
              </a:rPr>
              <a:t>200 </a:t>
            </a:r>
            <a:r>
              <a:rPr lang="en-US" dirty="0" err="1">
                <a:latin typeface="Arial" panose="020B0604020202020204" pitchFamily="34" charset="0"/>
              </a:rPr>
              <a:t>MTurk</a:t>
            </a:r>
            <a:r>
              <a:rPr lang="en-US" dirty="0">
                <a:latin typeface="Arial" panose="020B0604020202020204" pitchFamily="34" charset="0"/>
              </a:rPr>
              <a:t> study </a:t>
            </a:r>
            <a:endParaRPr lang="en-US" dirty="0"/>
          </a:p>
        </p:txBody>
      </p:sp>
      <p:sp>
        <p:nvSpPr>
          <p:cNvPr id="2" name="TextBox 1">
            <a:extLst>
              <a:ext uri="{FF2B5EF4-FFF2-40B4-BE49-F238E27FC236}">
                <a16:creationId xmlns:a16="http://schemas.microsoft.com/office/drawing/2014/main" id="{0DBD0E43-2FB7-E645-A81F-D5D48128D4BF}"/>
              </a:ext>
            </a:extLst>
          </p:cNvPr>
          <p:cNvSpPr txBox="1"/>
          <p:nvPr/>
        </p:nvSpPr>
        <p:spPr>
          <a:xfrm>
            <a:off x="1002042" y="4953396"/>
            <a:ext cx="10351758"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Security and privacy mattered more for which device?</a:t>
            </a:r>
          </a:p>
          <a:p>
            <a:pPr marL="285750" indent="-28575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Device type influence decision</a:t>
            </a: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43</a:t>
            </a:fld>
            <a:endParaRPr lang="en-US" dirty="0"/>
          </a:p>
        </p:txBody>
      </p:sp>
    </p:spTree>
    <p:extLst>
      <p:ext uri="{BB962C8B-B14F-4D97-AF65-F5344CB8AC3E}">
        <p14:creationId xmlns:p14="http://schemas.microsoft.com/office/powerpoint/2010/main" val="428296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Privacy labels for IoT products</a:t>
            </a:r>
          </a:p>
        </p:txBody>
      </p:sp>
      <p:sp>
        <p:nvSpPr>
          <p:cNvPr id="2" name="TextBox 1">
            <a:extLst>
              <a:ext uri="{FF2B5EF4-FFF2-40B4-BE49-F238E27FC236}">
                <a16:creationId xmlns:a16="http://schemas.microsoft.com/office/drawing/2014/main" id="{0DBD0E43-2FB7-E645-A81F-D5D48128D4BF}"/>
              </a:ext>
            </a:extLst>
          </p:cNvPr>
          <p:cNvSpPr txBox="1"/>
          <p:nvPr/>
        </p:nvSpPr>
        <p:spPr>
          <a:xfrm>
            <a:off x="422309" y="1554813"/>
            <a:ext cx="6809764" cy="4770537"/>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Designed labels for IoT devices</a:t>
            </a:r>
          </a:p>
          <a:p>
            <a:pPr marL="742950" lvl="1"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three different variations of a label: more privacy-aware (e.g., data deleted account deletion), least privacy-aware (data stored indefinitely) and in the middle</a:t>
            </a:r>
          </a:p>
          <a:p>
            <a:pPr lvl="1"/>
            <a:endParaRPr lang="en-US" sz="1200" dirty="0">
              <a:latin typeface="Arial" panose="020B0604020202020204" pitchFamily="34" charset="0"/>
              <a:cs typeface="Arial" panose="020B0604020202020204" pitchFamily="34" charset="0"/>
            </a:endParaRPr>
          </a:p>
          <a:p>
            <a:pPr lvl="1"/>
            <a:endParaRPr lang="en-US" sz="1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What is most useful info here?</a:t>
            </a:r>
          </a:p>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Appreciated the inclusion of </a:t>
            </a:r>
            <a:r>
              <a:rPr lang="en-US" sz="2800" b="1" dirty="0">
                <a:latin typeface="Arial" panose="020B0604020202020204" pitchFamily="34" charset="0"/>
                <a:cs typeface="Arial" panose="020B0604020202020204" pitchFamily="34" charset="0"/>
              </a:rPr>
              <a:t>independent ratings and privacy choices.</a:t>
            </a:r>
          </a:p>
        </p:txBody>
      </p:sp>
      <p:pic>
        <p:nvPicPr>
          <p:cNvPr id="5" name="Picture 4" descr="privacy label">
            <a:extLst>
              <a:ext uri="{FF2B5EF4-FFF2-40B4-BE49-F238E27FC236}">
                <a16:creationId xmlns:a16="http://schemas.microsoft.com/office/drawing/2014/main" id="{864F0FE1-E8F8-5B4B-9AFB-9B9851A75F94}"/>
              </a:ext>
            </a:extLst>
          </p:cNvPr>
          <p:cNvPicPr>
            <a:picLocks noChangeAspect="1"/>
          </p:cNvPicPr>
          <p:nvPr/>
        </p:nvPicPr>
        <p:blipFill>
          <a:blip r:embed="rId2"/>
          <a:stretch>
            <a:fillRect/>
          </a:stretch>
        </p:blipFill>
        <p:spPr>
          <a:xfrm>
            <a:off x="7810934" y="1092926"/>
            <a:ext cx="3418687" cy="5263424"/>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44</a:t>
            </a:fld>
            <a:endParaRPr lang="en-US"/>
          </a:p>
        </p:txBody>
      </p:sp>
    </p:spTree>
    <p:extLst>
      <p:ext uri="{BB962C8B-B14F-4D97-AF65-F5344CB8AC3E}">
        <p14:creationId xmlns:p14="http://schemas.microsoft.com/office/powerpoint/2010/main" val="293535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Second study: Household owners</a:t>
            </a:r>
          </a:p>
        </p:txBody>
      </p:sp>
      <p:sp>
        <p:nvSpPr>
          <p:cNvPr id="2" name="TextBox 1">
            <a:extLst>
              <a:ext uri="{FF2B5EF4-FFF2-40B4-BE49-F238E27FC236}">
                <a16:creationId xmlns:a16="http://schemas.microsoft.com/office/drawing/2014/main" id="{0DBD0E43-2FB7-E645-A81F-D5D48128D4BF}"/>
              </a:ext>
            </a:extLst>
          </p:cNvPr>
          <p:cNvSpPr txBox="1"/>
          <p:nvPr/>
        </p:nvSpPr>
        <p:spPr>
          <a:xfrm>
            <a:off x="380746" y="1501133"/>
            <a:ext cx="5133364" cy="452431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Interview conducted with eleven owners of smart home devices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The majority of the households were from the Seattle metro area</a:t>
            </a:r>
          </a:p>
          <a:p>
            <a:pPr marL="742950" lvl="1"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Participants were fairly affluent, technically skilled, and highly interested in new technology, fitting the profile of an “early adopter”</a:t>
            </a:r>
          </a:p>
        </p:txBody>
      </p:sp>
      <p:pic>
        <p:nvPicPr>
          <p:cNvPr id="5" name="Picture 4" descr="table">
            <a:extLst>
              <a:ext uri="{FF2B5EF4-FFF2-40B4-BE49-F238E27FC236}">
                <a16:creationId xmlns:a16="http://schemas.microsoft.com/office/drawing/2014/main" id="{0A7765A7-6BDA-CF48-9F52-052992AF5928}"/>
              </a:ext>
            </a:extLst>
          </p:cNvPr>
          <p:cNvPicPr>
            <a:picLocks noChangeAspect="1"/>
          </p:cNvPicPr>
          <p:nvPr/>
        </p:nvPicPr>
        <p:blipFill>
          <a:blip r:embed="rId2"/>
          <a:stretch>
            <a:fillRect/>
          </a:stretch>
        </p:blipFill>
        <p:spPr>
          <a:xfrm>
            <a:off x="5899756" y="929318"/>
            <a:ext cx="5751917" cy="5409541"/>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45</a:t>
            </a:fld>
            <a:endParaRPr lang="en-US"/>
          </a:p>
        </p:txBody>
      </p:sp>
    </p:spTree>
    <p:extLst>
      <p:ext uri="{BB962C8B-B14F-4D97-AF65-F5344CB8AC3E}">
        <p14:creationId xmlns:p14="http://schemas.microsoft.com/office/powerpoint/2010/main" val="3402425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Privacy concerns related questions</a:t>
            </a:r>
          </a:p>
        </p:txBody>
      </p:sp>
      <p:sp>
        <p:nvSpPr>
          <p:cNvPr id="2" name="TextBox 1">
            <a:extLst>
              <a:ext uri="{FF2B5EF4-FFF2-40B4-BE49-F238E27FC236}">
                <a16:creationId xmlns:a16="http://schemas.microsoft.com/office/drawing/2014/main" id="{0DBD0E43-2FB7-E645-A81F-D5D48128D4BF}"/>
              </a:ext>
            </a:extLst>
          </p:cNvPr>
          <p:cNvSpPr txBox="1"/>
          <p:nvPr/>
        </p:nvSpPr>
        <p:spPr>
          <a:xfrm>
            <a:off x="560854" y="1695097"/>
            <a:ext cx="11446267" cy="32440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How do your devices work?</a:t>
            </a:r>
          </a:p>
          <a:p>
            <a:pPr marL="285750" indent="-285750">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What data do your devices collect?</a:t>
            </a:r>
          </a:p>
          <a:p>
            <a:pPr marL="285750" indent="-285750">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How would you feel if someone else knew about this data?</a:t>
            </a:r>
          </a:p>
          <a:p>
            <a:pPr marL="285750" indent="-285750">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Do you have any privacy concerns about these devices?</a:t>
            </a:r>
          </a:p>
          <a:p>
            <a:pPr marL="285750" indent="-285750">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Would you be willing to take any steps to protect your privacy?</a:t>
            </a: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46</a:t>
            </a:fld>
            <a:endParaRPr lang="en-US"/>
          </a:p>
        </p:txBody>
      </p:sp>
    </p:spTree>
    <p:extLst>
      <p:ext uri="{BB962C8B-B14F-4D97-AF65-F5344CB8AC3E}">
        <p14:creationId xmlns:p14="http://schemas.microsoft.com/office/powerpoint/2010/main" val="2544040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Privacy perceptions of users</a:t>
            </a:r>
          </a:p>
        </p:txBody>
      </p:sp>
      <p:sp>
        <p:nvSpPr>
          <p:cNvPr id="2" name="TextBox 1">
            <a:extLst>
              <a:ext uri="{FF2B5EF4-FFF2-40B4-BE49-F238E27FC236}">
                <a16:creationId xmlns:a16="http://schemas.microsoft.com/office/drawing/2014/main" id="{0DBD0E43-2FB7-E645-A81F-D5D48128D4BF}"/>
              </a:ext>
            </a:extLst>
          </p:cNvPr>
          <p:cNvSpPr txBox="1"/>
          <p:nvPr/>
        </p:nvSpPr>
        <p:spPr>
          <a:xfrm>
            <a:off x="272586" y="1227614"/>
            <a:ext cx="11734535" cy="5355312"/>
          </a:xfrm>
          <a:prstGeom prst="rect">
            <a:avLst/>
          </a:prstGeom>
          <a:noFill/>
        </p:spPr>
        <p:txBody>
          <a:bodyPr wrap="square" rtlCol="0">
            <a:spAutoFit/>
          </a:bodyPr>
          <a:lstStyle/>
          <a:p>
            <a:pPr marL="285750" indent="-285750">
              <a:buFont typeface="Wingdings" pitchFamily="2" charset="2"/>
              <a:buChar char="Ø"/>
            </a:pPr>
            <a:r>
              <a:rPr lang="en-US" sz="2400" dirty="0">
                <a:latin typeface="Arial" panose="020B0604020202020204" pitchFamily="34" charset="0"/>
                <a:cs typeface="Arial" panose="020B0604020202020204" pitchFamily="34" charset="0"/>
              </a:rPr>
              <a:t>Convenience and Connectedness are Priorities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Participants highly valued how smart home devices made their lives easier, more connected, and more convenient.</a:t>
            </a:r>
          </a:p>
          <a:p>
            <a:pPr marL="742950" lvl="1" indent="-285750">
              <a:buFont typeface="Arial" panose="020B0604020202020204" pitchFamily="34" charset="0"/>
              <a:buChar char="•"/>
            </a:pPr>
            <a:endParaRPr lang="en-US" sz="1000" dirty="0">
              <a:latin typeface="Arial" panose="020B0604020202020204" pitchFamily="34" charset="0"/>
              <a:cs typeface="Arial" panose="020B0604020202020204" pitchFamily="34" charset="0"/>
            </a:endParaRPr>
          </a:p>
          <a:p>
            <a:pPr marL="457200" indent="-457200">
              <a:buFont typeface="Wingdings" pitchFamily="2" charset="2"/>
              <a:buChar char="Ø"/>
            </a:pPr>
            <a:r>
              <a:rPr lang="en-US" sz="2400" dirty="0">
                <a:latin typeface="Arial" panose="020B0604020202020204" pitchFamily="34" charset="0"/>
                <a:cs typeface="Arial" panose="020B0604020202020204" pitchFamily="34" charset="0"/>
              </a:rPr>
              <a:t>Opinions about Data Access Depend on Perceived Benefit from External Entities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device manufacturers, advertisers, ISPs, and the government</a:t>
            </a:r>
          </a:p>
          <a:p>
            <a:pPr marL="1200150" lvl="2"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Mostly fine with manufacturer</a:t>
            </a:r>
          </a:p>
          <a:p>
            <a:pPr marL="1200150" lvl="2"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6 out of 11 were fine with advertisers</a:t>
            </a:r>
          </a:p>
          <a:p>
            <a:pPr marL="1200150" lvl="2"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ISPs and government had negative views </a:t>
            </a:r>
          </a:p>
          <a:p>
            <a:pPr lvl="2"/>
            <a:endParaRPr lang="en-US" sz="1000" dirty="0">
              <a:latin typeface="Arial" panose="020B0604020202020204" pitchFamily="34" charset="0"/>
              <a:cs typeface="Arial" panose="020B0604020202020204" pitchFamily="34" charset="0"/>
            </a:endParaRPr>
          </a:p>
          <a:p>
            <a:pPr marL="342900" indent="-342900">
              <a:buFont typeface="Wingdings" pitchFamily="2" charset="2"/>
              <a:buChar char="Ø"/>
            </a:pPr>
            <a:r>
              <a:rPr lang="en-US" sz="2400" dirty="0">
                <a:latin typeface="Arial" panose="020B0604020202020204" pitchFamily="34" charset="0"/>
                <a:cs typeface="Arial" panose="020B0604020202020204" pitchFamily="34" charset="0"/>
              </a:rPr>
              <a:t>Trust in brand reputation, especially influenced participants’ selection of IoT devices for their homes.</a:t>
            </a:r>
          </a:p>
          <a:p>
            <a:endParaRPr lang="en-US" sz="1000" dirty="0">
              <a:latin typeface="Arial" panose="020B0604020202020204" pitchFamily="34" charset="0"/>
              <a:cs typeface="Arial" panose="020B0604020202020204" pitchFamily="34" charset="0"/>
            </a:endParaRPr>
          </a:p>
          <a:p>
            <a:pPr marL="342900" indent="-342900">
              <a:buFont typeface="Wingdings" pitchFamily="2" charset="2"/>
              <a:buChar char="Ø"/>
            </a:pPr>
            <a:r>
              <a:rPr lang="en-US" sz="2400" dirty="0">
                <a:latin typeface="Arial" panose="020B0604020202020204" pitchFamily="34" charset="0"/>
                <a:cs typeface="Arial" panose="020B0604020202020204" pitchFamily="34" charset="0"/>
              </a:rPr>
              <a:t>Skepticism of Non-Audio/Video Device Privacy Risks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I’d be happier if someone hacked a plug than the camera pointed in the living room (p1).</a:t>
            </a: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47</a:t>
            </a:fld>
            <a:endParaRPr lang="en-US"/>
          </a:p>
        </p:txBody>
      </p:sp>
    </p:spTree>
    <p:extLst>
      <p:ext uri="{BB962C8B-B14F-4D97-AF65-F5344CB8AC3E}">
        <p14:creationId xmlns:p14="http://schemas.microsoft.com/office/powerpoint/2010/main" val="3584927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Privacy concerns with smart speakers</a:t>
            </a:r>
          </a:p>
        </p:txBody>
      </p:sp>
      <p:pic>
        <p:nvPicPr>
          <p:cNvPr id="2052" name="Picture 4" descr="Image result for smart speaker cartoon">
            <a:extLst>
              <a:ext uri="{FF2B5EF4-FFF2-40B4-BE49-F238E27FC236}">
                <a16:creationId xmlns:a16="http://schemas.microsoft.com/office/drawing/2014/main" id="{F6174209-5C58-D640-B1EF-17BE39310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461" y="1361214"/>
            <a:ext cx="6239814" cy="390396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Image result for smart speaker cartoon">
            <a:extLst>
              <a:ext uri="{FF2B5EF4-FFF2-40B4-BE49-F238E27FC236}">
                <a16:creationId xmlns:a16="http://schemas.microsoft.com/office/drawing/2014/main" id="{65D6316B-CE7B-EE4F-8050-0DEBEE0AA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941" y="1038578"/>
            <a:ext cx="3619500" cy="5245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BD0E43-2FB7-E645-A81F-D5D48128D4BF}"/>
              </a:ext>
            </a:extLst>
          </p:cNvPr>
          <p:cNvSpPr txBox="1"/>
          <p:nvPr/>
        </p:nvSpPr>
        <p:spPr>
          <a:xfrm>
            <a:off x="556461" y="5584805"/>
            <a:ext cx="6631198" cy="954107"/>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43 Million Americans Own a Smart Speaker</a:t>
            </a: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48</a:t>
            </a:fld>
            <a:endParaRPr lang="en-US"/>
          </a:p>
        </p:txBody>
      </p:sp>
    </p:spTree>
    <p:extLst>
      <p:ext uri="{BB962C8B-B14F-4D97-AF65-F5344CB8AC3E}">
        <p14:creationId xmlns:p14="http://schemas.microsoft.com/office/powerpoint/2010/main" val="3684244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Privacy concerns with smart speakers</a:t>
            </a:r>
          </a:p>
        </p:txBody>
      </p:sp>
      <p:sp>
        <p:nvSpPr>
          <p:cNvPr id="2" name="TextBox 1">
            <a:extLst>
              <a:ext uri="{FF2B5EF4-FFF2-40B4-BE49-F238E27FC236}">
                <a16:creationId xmlns:a16="http://schemas.microsoft.com/office/drawing/2014/main" id="{0DBD0E43-2FB7-E645-A81F-D5D48128D4BF}"/>
              </a:ext>
            </a:extLst>
          </p:cNvPr>
          <p:cNvSpPr txBox="1"/>
          <p:nvPr/>
        </p:nvSpPr>
        <p:spPr>
          <a:xfrm>
            <a:off x="272587" y="1623519"/>
            <a:ext cx="11609844"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What factors affect the (non-)adoption of smart speakers?</a:t>
            </a: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What are individuals’ privacy perceptions and concerns regarding smart speakers?</a:t>
            </a: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How do those privacy concerns affect their behavior around and with smart speakers?</a:t>
            </a:r>
          </a:p>
          <a:p>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A diary study followed by semi-structured interviews with </a:t>
            </a:r>
          </a:p>
          <a:p>
            <a:pPr marL="742950" lvl="1"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17 smart speaker users</a:t>
            </a:r>
          </a:p>
          <a:p>
            <a:pPr marL="742950" lvl="1"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17 non-users</a:t>
            </a:r>
          </a:p>
        </p:txBody>
      </p:sp>
      <p:sp>
        <p:nvSpPr>
          <p:cNvPr id="3" name="Rectangle 2">
            <a:extLst>
              <a:ext uri="{FF2B5EF4-FFF2-40B4-BE49-F238E27FC236}">
                <a16:creationId xmlns:a16="http://schemas.microsoft.com/office/drawing/2014/main" id="{B25F40F8-C148-5141-AE1E-AFAA93572F9E}"/>
              </a:ext>
            </a:extLst>
          </p:cNvPr>
          <p:cNvSpPr/>
          <p:nvPr/>
        </p:nvSpPr>
        <p:spPr>
          <a:xfrm>
            <a:off x="152398" y="5808600"/>
            <a:ext cx="10626437" cy="923330"/>
          </a:xfrm>
          <a:prstGeom prst="rect">
            <a:avLst/>
          </a:prstGeom>
        </p:spPr>
        <p:txBody>
          <a:bodyPr wrap="square">
            <a:spAutoFit/>
          </a:bodyPr>
          <a:lstStyle/>
          <a:p>
            <a:r>
              <a:rPr lang="en-US" dirty="0">
                <a:latin typeface="NimbusRomNo9L"/>
              </a:rPr>
              <a:t>J. Lau, B. Zimmerman, and F. Schaub, “Alexa, are you listening?: Privacy perceptions, concerns and privacy-seeking behaviors with smart speakers,” </a:t>
            </a:r>
            <a:r>
              <a:rPr lang="en-US" i="1" dirty="0">
                <a:latin typeface="NimbusRomNo9L"/>
              </a:rPr>
              <a:t>Proc. ACM Hum.-</a:t>
            </a:r>
            <a:r>
              <a:rPr lang="en-US" i="1" dirty="0" err="1">
                <a:latin typeface="NimbusRomNo9L"/>
              </a:rPr>
              <a:t>Comput</a:t>
            </a:r>
            <a:r>
              <a:rPr lang="en-US" i="1" dirty="0">
                <a:latin typeface="NimbusRomNo9L"/>
              </a:rPr>
              <a:t>. Interact.</a:t>
            </a:r>
            <a:r>
              <a:rPr lang="en-US" dirty="0">
                <a:latin typeface="NimbusRomNo9L"/>
              </a:rPr>
              <a:t>, vol. 2, no. CSCW, pp. 102:1–102:31, Nov. 2018. </a:t>
            </a:r>
            <a:endParaRPr lang="en-US" dirty="0"/>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49</a:t>
            </a:fld>
            <a:endParaRPr lang="en-US"/>
          </a:p>
        </p:txBody>
      </p:sp>
    </p:spTree>
    <p:extLst>
      <p:ext uri="{BB962C8B-B14F-4D97-AF65-F5344CB8AC3E}">
        <p14:creationId xmlns:p14="http://schemas.microsoft.com/office/powerpoint/2010/main" val="4287223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48FA26-2E3F-574C-96C9-847886D99055}"/>
              </a:ext>
            </a:extLst>
          </p:cNvPr>
          <p:cNvSpPr>
            <a:spLocks noGrp="1"/>
          </p:cNvSpPr>
          <p:nvPr>
            <p:ph type="title"/>
          </p:nvPr>
        </p:nvSpPr>
        <p:spPr/>
        <p:txBody>
          <a:bodyPr/>
          <a:lstStyle/>
          <a:p>
            <a:r>
              <a:rPr lang="en-US" dirty="0">
                <a:latin typeface="Arial" charset="0"/>
                <a:ea typeface="Arial" charset="0"/>
                <a:cs typeface="Arial" charset="0"/>
              </a:rPr>
              <a:t>Us and Them</a:t>
            </a:r>
            <a:endParaRPr lang="en-US" dirty="0"/>
          </a:p>
        </p:txBody>
      </p:sp>
      <p:pic>
        <p:nvPicPr>
          <p:cNvPr id="6" name="Picture 5" descr="&quot;&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5168" y="144806"/>
            <a:ext cx="6990863" cy="1905673"/>
          </a:xfrm>
          <a:prstGeom prst="rect">
            <a:avLst/>
          </a:prstGeom>
        </p:spPr>
      </p:pic>
      <p:sp>
        <p:nvSpPr>
          <p:cNvPr id="2" name="Rectangle 1"/>
          <p:cNvSpPr/>
          <p:nvPr/>
        </p:nvSpPr>
        <p:spPr>
          <a:xfrm>
            <a:off x="519922" y="2067206"/>
            <a:ext cx="9761483" cy="3785652"/>
          </a:xfrm>
          <a:prstGeom prst="rect">
            <a:avLst/>
          </a:prstGeom>
        </p:spPr>
        <p:txBody>
          <a:bodyPr wrap="square">
            <a:spAutoFit/>
          </a:bodyPr>
          <a:lstStyle/>
          <a:p>
            <a:r>
              <a:rPr lang="en-US" sz="2800" u="sng" dirty="0">
                <a:latin typeface="Arial" charset="0"/>
                <a:ea typeface="Arial" charset="0"/>
                <a:cs typeface="Arial" charset="0"/>
              </a:rPr>
              <a:t>Objective</a:t>
            </a:r>
            <a:r>
              <a:rPr lang="en-US" sz="2800" dirty="0">
                <a:latin typeface="Arial" charset="0"/>
                <a:ea typeface="Arial" charset="0"/>
                <a:cs typeface="Arial" charset="0"/>
              </a:rPr>
              <a:t>: Understand the privacy expectations and needs for modern software systems.</a:t>
            </a:r>
          </a:p>
          <a:p>
            <a:endParaRPr lang="en-US" sz="1600" dirty="0">
              <a:latin typeface="Arial" charset="0"/>
              <a:ea typeface="Arial" charset="0"/>
              <a:cs typeface="Arial" charset="0"/>
            </a:endParaRPr>
          </a:p>
          <a:p>
            <a:r>
              <a:rPr lang="en-US" sz="2800" u="sng" dirty="0">
                <a:latin typeface="Arial" charset="0"/>
                <a:ea typeface="Arial" charset="0"/>
                <a:cs typeface="Arial" charset="0"/>
              </a:rPr>
              <a:t>Research questions:</a:t>
            </a:r>
          </a:p>
          <a:p>
            <a:pPr marL="285750" indent="-285750">
              <a:buFont typeface="Arial" charset="0"/>
              <a:buChar char="•"/>
            </a:pPr>
            <a:r>
              <a:rPr lang="en-US" sz="2800" dirty="0">
                <a:latin typeface="Arial" charset="0"/>
                <a:ea typeface="Arial" charset="0"/>
                <a:cs typeface="Arial" charset="0"/>
              </a:rPr>
              <a:t>What are developers’ and users’ perceptions of privacy? </a:t>
            </a:r>
          </a:p>
          <a:p>
            <a:pPr marL="285750" indent="-285750">
              <a:buFont typeface="Arial" charset="0"/>
              <a:buChar char="•"/>
            </a:pPr>
            <a:r>
              <a:rPr lang="en-US" sz="2800" dirty="0">
                <a:latin typeface="Arial" charset="0"/>
                <a:ea typeface="Arial" charset="0"/>
                <a:cs typeface="Arial" charset="0"/>
              </a:rPr>
              <a:t>Does experience in software development have any impact on privacy requirements? </a:t>
            </a:r>
          </a:p>
          <a:p>
            <a:pPr marL="285750" indent="-285750">
              <a:buFont typeface="Arial" charset="0"/>
              <a:buChar char="•"/>
            </a:pPr>
            <a:r>
              <a:rPr lang="en-US" sz="2800" dirty="0">
                <a:latin typeface="Arial" charset="0"/>
                <a:ea typeface="Arial" charset="0"/>
                <a:cs typeface="Arial" charset="0"/>
              </a:rPr>
              <a:t>Does geography have any impact on privacy requirements?</a:t>
            </a:r>
          </a:p>
        </p:txBody>
      </p:sp>
      <p:sp>
        <p:nvSpPr>
          <p:cNvPr id="5" name="Rectangle 4"/>
          <p:cNvSpPr/>
          <p:nvPr/>
        </p:nvSpPr>
        <p:spPr>
          <a:xfrm>
            <a:off x="688427" y="6033184"/>
            <a:ext cx="9592978" cy="646331"/>
          </a:xfrm>
          <a:prstGeom prst="rect">
            <a:avLst/>
          </a:prstGeom>
        </p:spPr>
        <p:txBody>
          <a:bodyPr wrap="square">
            <a:spAutoFit/>
          </a:bodyPr>
          <a:lstStyle/>
          <a:p>
            <a:r>
              <a:rPr lang="en-US"/>
              <a:t>Sheth</a:t>
            </a:r>
            <a:r>
              <a:rPr lang="en-US" dirty="0"/>
              <a:t> et al. Us and Them: A Study of Privacy Requirements Across North America, Asia, and Europe. International Conference on Software Engineering (ICSE), pages 859–870, 2014</a:t>
            </a:r>
          </a:p>
        </p:txBody>
      </p:sp>
      <p:sp>
        <p:nvSpPr>
          <p:cNvPr id="3" name="Slide Number Placeholder 2"/>
          <p:cNvSpPr>
            <a:spLocks noGrp="1"/>
          </p:cNvSpPr>
          <p:nvPr>
            <p:ph type="sldNum" sz="quarter" idx="12"/>
          </p:nvPr>
        </p:nvSpPr>
        <p:spPr/>
        <p:txBody>
          <a:bodyPr/>
          <a:lstStyle/>
          <a:p>
            <a:fld id="{3E5BF5F9-4D9A-9543-85E8-59158CD2B6EB}" type="slidenum">
              <a:rPr lang="en-US" smtClean="0"/>
              <a:t>5</a:t>
            </a:fld>
            <a:endParaRPr lang="en-US"/>
          </a:p>
        </p:txBody>
      </p:sp>
    </p:spTree>
    <p:extLst>
      <p:ext uri="{BB962C8B-B14F-4D97-AF65-F5344CB8AC3E}">
        <p14:creationId xmlns:p14="http://schemas.microsoft.com/office/powerpoint/2010/main" val="375397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Factors for adoption</a:t>
            </a:r>
          </a:p>
        </p:txBody>
      </p:sp>
      <p:sp>
        <p:nvSpPr>
          <p:cNvPr id="2" name="TextBox 1">
            <a:extLst>
              <a:ext uri="{FF2B5EF4-FFF2-40B4-BE49-F238E27FC236}">
                <a16:creationId xmlns:a16="http://schemas.microsoft.com/office/drawing/2014/main" id="{0DBD0E43-2FB7-E645-A81F-D5D48128D4BF}"/>
              </a:ext>
            </a:extLst>
          </p:cNvPr>
          <p:cNvSpPr txBox="1"/>
          <p:nvPr/>
        </p:nvSpPr>
        <p:spPr>
          <a:xfrm>
            <a:off x="272586" y="1106713"/>
            <a:ext cx="11446267" cy="5262979"/>
          </a:xfrm>
          <a:prstGeom prst="rect">
            <a:avLst/>
          </a:prstGeom>
          <a:noFill/>
        </p:spPr>
        <p:txBody>
          <a:bodyPr wrap="square" rtlCol="0">
            <a:spAutoFit/>
          </a:bodyPr>
          <a:lstStyle/>
          <a:p>
            <a:pPr marL="342900" indent="-342900">
              <a:buFont typeface="Wingdings" pitchFamily="2" charset="2"/>
              <a:buChar char="Ø"/>
            </a:pPr>
            <a:r>
              <a:rPr lang="en-US" sz="2400" dirty="0">
                <a:latin typeface="Arial" panose="020B0604020202020204" pitchFamily="34" charset="0"/>
                <a:cs typeface="Arial" panose="020B0604020202020204" pitchFamily="34" charset="0"/>
              </a:rPr>
              <a:t>Convenience</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music playback (14),checking the weather (13), probing smart speaker capabilities (11), controlling other devices (8),asking knowledge questions (6), setting timers (6), checking the time (4), checking the news (3),setting alarms (3), setting reminders (3), checking their calendar (2), purchasing items online (2),playing games (1), and listening to the radio (1)</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Wingdings" pitchFamily="2" charset="2"/>
              <a:buChar char="Ø"/>
            </a:pPr>
            <a:r>
              <a:rPr lang="en-US" sz="2400" dirty="0">
                <a:latin typeface="Arial" panose="020B0604020202020204" pitchFamily="34" charset="0"/>
                <a:cs typeface="Arial" panose="020B0604020202020204" pitchFamily="34" charset="0"/>
              </a:rPr>
              <a:t>Identity as an early adopter</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Eleven users either explicitly said they liked to be an ‘early adopter’ or implicitly described themselves as such</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Wingdings" pitchFamily="2" charset="2"/>
              <a:buChar char="Ø"/>
            </a:pPr>
            <a:r>
              <a:rPr lang="en-US" sz="2400" dirty="0">
                <a:latin typeface="Arial" panose="020B0604020202020204" pitchFamily="34" charset="0"/>
                <a:cs typeface="Arial" panose="020B0604020202020204" pitchFamily="34" charset="0"/>
              </a:rPr>
              <a:t>Contributing factors for smart speaker use</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considerations of price (6), family and housemates (5), technology ecosystem and integrations (5), and device aesthetics (1)</a:t>
            </a: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50</a:t>
            </a:fld>
            <a:endParaRPr lang="en-US"/>
          </a:p>
        </p:txBody>
      </p:sp>
    </p:spTree>
    <p:extLst>
      <p:ext uri="{BB962C8B-B14F-4D97-AF65-F5344CB8AC3E}">
        <p14:creationId xmlns:p14="http://schemas.microsoft.com/office/powerpoint/2010/main" val="203381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Factors for non-adoption</a:t>
            </a:r>
          </a:p>
        </p:txBody>
      </p:sp>
      <p:sp>
        <p:nvSpPr>
          <p:cNvPr id="2" name="TextBox 1">
            <a:extLst>
              <a:ext uri="{FF2B5EF4-FFF2-40B4-BE49-F238E27FC236}">
                <a16:creationId xmlns:a16="http://schemas.microsoft.com/office/drawing/2014/main" id="{0DBD0E43-2FB7-E645-A81F-D5D48128D4BF}"/>
              </a:ext>
            </a:extLst>
          </p:cNvPr>
          <p:cNvSpPr txBox="1"/>
          <p:nvPr/>
        </p:nvSpPr>
        <p:spPr>
          <a:xfrm>
            <a:off x="272586" y="1275933"/>
            <a:ext cx="11446267" cy="5262979"/>
          </a:xfrm>
          <a:prstGeom prst="rect">
            <a:avLst/>
          </a:prstGeom>
          <a:noFill/>
        </p:spPr>
        <p:txBody>
          <a:bodyPr wrap="square" rtlCol="0">
            <a:spAutoFit/>
          </a:bodyPr>
          <a:lstStyle/>
          <a:p>
            <a:pPr marL="342900" indent="-342900">
              <a:buFont typeface="Wingdings" pitchFamily="2" charset="2"/>
              <a:buChar char="Ø"/>
            </a:pPr>
            <a:r>
              <a:rPr lang="en-US" sz="2400" dirty="0">
                <a:latin typeface="Arial" panose="020B0604020202020204" pitchFamily="34" charset="0"/>
                <a:cs typeface="Arial" panose="020B0604020202020204" pitchFamily="34" charset="0"/>
              </a:rPr>
              <a:t>Perceived lack of utility</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While many non-users discussed the potential convenience of smart speakers, they did not feel the devices’ usefulness justified their cost, yet</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Wingdings" pitchFamily="2" charset="2"/>
              <a:buChar char="Ø"/>
            </a:pPr>
            <a:r>
              <a:rPr lang="en-US" sz="2400" dirty="0">
                <a:latin typeface="Arial" panose="020B0604020202020204" pitchFamily="34" charset="0"/>
                <a:cs typeface="Arial" panose="020B0604020202020204" pitchFamily="34" charset="0"/>
              </a:rPr>
              <a:t>Privacy and security concerns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As expected, privacy emerged as a major deterring factor for smart speaker adoption (8/17)</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Wingdings" pitchFamily="2" charset="2"/>
              <a:buChar char="ü"/>
            </a:pPr>
            <a:r>
              <a:rPr lang="en-US" sz="2400" dirty="0">
                <a:latin typeface="Arial" panose="020B0604020202020204" pitchFamily="34" charset="0"/>
                <a:cs typeface="Arial" panose="020B0604020202020204" pitchFamily="34" charset="0"/>
              </a:rPr>
              <a:t>Summary</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privacy-concerned non-users were uncomfortable with an ‘always listening’ device in their home </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utility-oriented users felt safe and trusted the companies because of their scale, resources, prior positive experiences with them</a:t>
            </a: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51</a:t>
            </a:fld>
            <a:endParaRPr lang="en-US"/>
          </a:p>
        </p:txBody>
      </p:sp>
    </p:spTree>
    <p:extLst>
      <p:ext uri="{BB962C8B-B14F-4D97-AF65-F5344CB8AC3E}">
        <p14:creationId xmlns:p14="http://schemas.microsoft.com/office/powerpoint/2010/main" val="351489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3"/>
            <a:ext cx="10515600" cy="1325563"/>
          </a:xfrm>
        </p:spPr>
        <p:txBody>
          <a:bodyPr/>
          <a:lstStyle/>
          <a:p>
            <a:r>
              <a:rPr lang="en-US" b="1" dirty="0">
                <a:solidFill>
                  <a:srgbClr val="FF0000"/>
                </a:solidFill>
                <a:latin typeface="Arial" charset="0"/>
                <a:ea typeface="Arial" charset="0"/>
                <a:cs typeface="Arial" charset="0"/>
              </a:rPr>
              <a:t>Lessons</a:t>
            </a:r>
          </a:p>
        </p:txBody>
      </p:sp>
      <p:sp>
        <p:nvSpPr>
          <p:cNvPr id="3" name="Rectangle 2"/>
          <p:cNvSpPr/>
          <p:nvPr/>
        </p:nvSpPr>
        <p:spPr>
          <a:xfrm>
            <a:off x="804041" y="1798525"/>
            <a:ext cx="10431517" cy="3539430"/>
          </a:xfrm>
          <a:prstGeom prst="rect">
            <a:avLst/>
          </a:prstGeom>
        </p:spPr>
        <p:txBody>
          <a:bodyPr wrap="square">
            <a:spAutoFit/>
          </a:bodyPr>
          <a:lstStyle/>
          <a:p>
            <a:pPr marL="285750" indent="-285750">
              <a:buFont typeface="Wingdings" charset="2"/>
              <a:buChar char="§"/>
            </a:pPr>
            <a:r>
              <a:rPr lang="en-US" sz="3200" dirty="0">
                <a:latin typeface="Arial" charset="0"/>
                <a:ea typeface="Arial" charset="0"/>
                <a:cs typeface="Arial" charset="0"/>
              </a:rPr>
              <a:t>Privacy concerns and attitude vary based on </a:t>
            </a:r>
          </a:p>
          <a:p>
            <a:pPr marL="914400" lvl="1" indent="-457200">
              <a:buFont typeface="Arial" charset="0"/>
              <a:buChar char="•"/>
            </a:pPr>
            <a:r>
              <a:rPr lang="en-US" sz="3200" dirty="0">
                <a:latin typeface="Arial" charset="0"/>
                <a:ea typeface="Arial" charset="0"/>
                <a:cs typeface="Arial" charset="0"/>
              </a:rPr>
              <a:t>culture</a:t>
            </a:r>
          </a:p>
          <a:p>
            <a:pPr marL="914400" lvl="1" indent="-457200">
              <a:buFont typeface="Arial" charset="0"/>
              <a:buChar char="•"/>
            </a:pPr>
            <a:r>
              <a:rPr lang="en-US" sz="3200" dirty="0">
                <a:latin typeface="Arial" charset="0"/>
                <a:ea typeface="Arial" charset="0"/>
                <a:cs typeface="Arial" charset="0"/>
              </a:rPr>
              <a:t>geolocation</a:t>
            </a:r>
          </a:p>
          <a:p>
            <a:pPr marL="914400" lvl="1" indent="-457200">
              <a:buFont typeface="Arial" charset="0"/>
              <a:buChar char="•"/>
            </a:pPr>
            <a:r>
              <a:rPr lang="en-US" sz="3200" dirty="0">
                <a:latin typeface="Arial" charset="0"/>
                <a:ea typeface="Arial" charset="0"/>
                <a:cs typeface="Arial" charset="0"/>
              </a:rPr>
              <a:t>past experience / exposure</a:t>
            </a:r>
          </a:p>
          <a:p>
            <a:pPr marL="285750" indent="-285750">
              <a:buFont typeface="Arial" charset="0"/>
              <a:buChar char="•"/>
            </a:pPr>
            <a:endParaRPr lang="en-US" sz="3200" dirty="0">
              <a:latin typeface="Arial" charset="0"/>
              <a:ea typeface="Arial" charset="0"/>
              <a:cs typeface="Arial" charset="0"/>
            </a:endParaRPr>
          </a:p>
          <a:p>
            <a:pPr marL="285750" indent="-285750">
              <a:buFont typeface="Wingdings" charset="2"/>
              <a:buChar char="§"/>
            </a:pPr>
            <a:r>
              <a:rPr lang="en-US" sz="3200" dirty="0">
                <a:latin typeface="Arial" charset="0"/>
                <a:ea typeface="Arial" charset="0"/>
                <a:cs typeface="Arial" charset="0"/>
              </a:rPr>
              <a:t>Developers should keep in the mind the intended audience while developing privacy protocols</a:t>
            </a:r>
          </a:p>
        </p:txBody>
      </p:sp>
      <p:sp>
        <p:nvSpPr>
          <p:cNvPr id="5" name="Slide Number Placeholder 4"/>
          <p:cNvSpPr>
            <a:spLocks noGrp="1"/>
          </p:cNvSpPr>
          <p:nvPr>
            <p:ph type="sldNum" sz="quarter" idx="12"/>
          </p:nvPr>
        </p:nvSpPr>
        <p:spPr/>
        <p:txBody>
          <a:bodyPr/>
          <a:lstStyle/>
          <a:p>
            <a:fld id="{DE546FDB-379E-6644-BF18-5AA5854BF061}" type="slidenum">
              <a:rPr lang="en-US" smtClean="0"/>
              <a:t>52</a:t>
            </a:fld>
            <a:endParaRPr lang="en-US"/>
          </a:p>
        </p:txBody>
      </p:sp>
    </p:spTree>
    <p:extLst>
      <p:ext uri="{BB962C8B-B14F-4D97-AF65-F5344CB8AC3E}">
        <p14:creationId xmlns:p14="http://schemas.microsoft.com/office/powerpoint/2010/main" val="1460414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65154" y="1603664"/>
            <a:ext cx="11237817" cy="4401205"/>
          </a:xfrm>
          <a:prstGeom prst="rect">
            <a:avLst/>
          </a:prstGeom>
        </p:spPr>
        <p:txBody>
          <a:bodyPr wrap="square">
            <a:spAutoFit/>
          </a:bodyPr>
          <a:lstStyle/>
          <a:p>
            <a:pPr marL="457200" indent="-457200">
              <a:buFont typeface="Arial" charset="0"/>
              <a:buChar char="•"/>
            </a:pPr>
            <a:endParaRPr lang="en-US" sz="2800" dirty="0">
              <a:latin typeface="Arial" charset="0"/>
              <a:ea typeface="Arial" charset="0"/>
              <a:cs typeface="Arial" charset="0"/>
            </a:endParaRPr>
          </a:p>
          <a:p>
            <a:pPr marL="457200" indent="-457200">
              <a:buFont typeface="Arial" charset="0"/>
              <a:buChar char="•"/>
            </a:pPr>
            <a:endParaRPr lang="en-US" sz="2800" dirty="0">
              <a:latin typeface="Arial" charset="0"/>
              <a:ea typeface="Arial" charset="0"/>
              <a:cs typeface="Arial" charset="0"/>
            </a:endParaRPr>
          </a:p>
          <a:p>
            <a:pPr marL="457200" indent="-457200">
              <a:buFont typeface="Arial" charset="0"/>
              <a:buChar char="•"/>
            </a:pPr>
            <a:r>
              <a:rPr lang="en-US" sz="2800" dirty="0">
                <a:latin typeface="Arial" charset="0"/>
                <a:ea typeface="Arial" charset="0"/>
                <a:cs typeface="Arial" charset="0"/>
              </a:rPr>
              <a:t>Homework #5 due Nov 06, 2020 by 11:59pm</a:t>
            </a:r>
          </a:p>
          <a:p>
            <a:pPr marL="457200" indent="-457200">
              <a:buFont typeface="Arial" charset="0"/>
              <a:buChar char="•"/>
            </a:pPr>
            <a:endParaRPr lang="en-US" sz="2800" dirty="0">
              <a:latin typeface="Arial" charset="0"/>
              <a:ea typeface="Arial" charset="0"/>
              <a:cs typeface="Arial" charset="0"/>
            </a:endParaRPr>
          </a:p>
          <a:p>
            <a:pPr marL="457200" indent="-457200">
              <a:buFont typeface="Arial" charset="0"/>
              <a:buChar char="•"/>
            </a:pPr>
            <a:r>
              <a:rPr lang="en-US" sz="2800" dirty="0">
                <a:latin typeface="Arial" charset="0"/>
                <a:ea typeface="Arial" charset="0"/>
                <a:cs typeface="Arial" charset="0"/>
              </a:rPr>
              <a:t>Project final report due Nov 16 @ 11:59pm</a:t>
            </a:r>
          </a:p>
          <a:p>
            <a:pPr marL="914400" lvl="1" indent="-457200">
              <a:buFont typeface="Arial" charset="0"/>
              <a:buChar char="•"/>
            </a:pPr>
            <a:r>
              <a:rPr lang="en-US" sz="2800" dirty="0">
                <a:latin typeface="Arial" charset="0"/>
                <a:ea typeface="Arial" charset="0"/>
                <a:cs typeface="Arial" charset="0"/>
              </a:rPr>
              <a:t>Make sure you make sufficient progress</a:t>
            </a:r>
          </a:p>
          <a:p>
            <a:pPr marL="457200" indent="-457200">
              <a:buFont typeface="Arial" charset="0"/>
              <a:buChar char="•"/>
            </a:pPr>
            <a:endParaRPr lang="en-US" sz="2800" dirty="0">
              <a:latin typeface="Arial" charset="0"/>
              <a:ea typeface="Arial" charset="0"/>
              <a:cs typeface="Arial" charset="0"/>
            </a:endParaRPr>
          </a:p>
          <a:p>
            <a:pPr marL="457200" indent="-457200">
              <a:buFont typeface="Arial" charset="0"/>
              <a:buChar char="•"/>
            </a:pPr>
            <a:endParaRPr lang="en-US" sz="2800" dirty="0">
              <a:latin typeface="Arial" charset="0"/>
              <a:ea typeface="Arial" charset="0"/>
              <a:cs typeface="Arial" charset="0"/>
            </a:endParaRPr>
          </a:p>
          <a:p>
            <a:pPr marL="457200" indent="-457200">
              <a:buFont typeface="Arial" charset="0"/>
              <a:buChar char="•"/>
            </a:pPr>
            <a:endParaRPr lang="en-US" sz="2800" dirty="0">
              <a:latin typeface="Arial" charset="0"/>
              <a:ea typeface="Arial" charset="0"/>
              <a:cs typeface="Arial" charset="0"/>
            </a:endParaRPr>
          </a:p>
          <a:p>
            <a:pPr marL="457200" indent="-457200">
              <a:buFont typeface="Arial" charset="0"/>
              <a:buChar char="•"/>
            </a:pPr>
            <a:endParaRPr lang="en-US" sz="2800" dirty="0">
              <a:latin typeface="Arial" charset="0"/>
              <a:ea typeface="Arial" charset="0"/>
              <a:cs typeface="Arial" charset="0"/>
            </a:endParaRPr>
          </a:p>
        </p:txBody>
      </p:sp>
      <p:sp>
        <p:nvSpPr>
          <p:cNvPr id="2" name="Title 1">
            <a:extLst>
              <a:ext uri="{FF2B5EF4-FFF2-40B4-BE49-F238E27FC236}">
                <a16:creationId xmlns:a16="http://schemas.microsoft.com/office/drawing/2014/main" id="{6362E070-2427-F34E-B12C-5172AC731078}"/>
              </a:ext>
            </a:extLst>
          </p:cNvPr>
          <p:cNvSpPr>
            <a:spLocks noGrp="1"/>
          </p:cNvSpPr>
          <p:nvPr>
            <p:ph type="title"/>
          </p:nvPr>
        </p:nvSpPr>
        <p:spPr/>
        <p:txBody>
          <a:bodyPr/>
          <a:lstStyle/>
          <a:p>
            <a:r>
              <a:rPr lang="en-US" dirty="0">
                <a:latin typeface="Arial" charset="0"/>
                <a:ea typeface="Arial" charset="0"/>
                <a:cs typeface="Arial" charset="0"/>
              </a:rPr>
              <a:t>Logistics</a:t>
            </a:r>
            <a:endParaRPr lang="en-US" dirty="0"/>
          </a:p>
        </p:txBody>
      </p:sp>
      <p:sp>
        <p:nvSpPr>
          <p:cNvPr id="4" name="Slide Number Placeholder 3"/>
          <p:cNvSpPr>
            <a:spLocks noGrp="1"/>
          </p:cNvSpPr>
          <p:nvPr>
            <p:ph type="sldNum" sz="quarter" idx="12"/>
          </p:nvPr>
        </p:nvSpPr>
        <p:spPr/>
        <p:txBody>
          <a:bodyPr/>
          <a:lstStyle/>
          <a:p>
            <a:fld id="{3E5BF5F9-4D9A-9543-85E8-59158CD2B6EB}" type="slidenum">
              <a:rPr lang="en-US" smtClean="0"/>
              <a:t>53</a:t>
            </a:fld>
            <a:endParaRPr lang="en-US"/>
          </a:p>
        </p:txBody>
      </p:sp>
    </p:spTree>
    <p:extLst>
      <p:ext uri="{BB962C8B-B14F-4D97-AF65-F5344CB8AC3E}">
        <p14:creationId xmlns:p14="http://schemas.microsoft.com/office/powerpoint/2010/main" val="342025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D9BFE-9C26-984E-8817-7199B54C7959}"/>
              </a:ext>
            </a:extLst>
          </p:cNvPr>
          <p:cNvSpPr>
            <a:spLocks noGrp="1"/>
          </p:cNvSpPr>
          <p:nvPr>
            <p:ph type="title"/>
          </p:nvPr>
        </p:nvSpPr>
        <p:spPr/>
        <p:txBody>
          <a:bodyPr/>
          <a:lstStyle/>
          <a:p>
            <a:r>
              <a:rPr lang="en-US" dirty="0">
                <a:latin typeface="Arial" charset="0"/>
                <a:ea typeface="Arial" charset="0"/>
                <a:cs typeface="Arial" charset="0"/>
              </a:rPr>
              <a:t>Method: Survey </a:t>
            </a:r>
            <a:endParaRPr lang="en-US" dirty="0"/>
          </a:p>
        </p:txBody>
      </p:sp>
      <p:sp>
        <p:nvSpPr>
          <p:cNvPr id="6" name="Rectangle 5"/>
          <p:cNvSpPr/>
          <p:nvPr/>
        </p:nvSpPr>
        <p:spPr>
          <a:xfrm>
            <a:off x="519923" y="2067206"/>
            <a:ext cx="5691692" cy="3600986"/>
          </a:xfrm>
          <a:prstGeom prst="rect">
            <a:avLst/>
          </a:prstGeom>
        </p:spPr>
        <p:txBody>
          <a:bodyPr wrap="square">
            <a:spAutoFit/>
          </a:bodyPr>
          <a:lstStyle/>
          <a:p>
            <a:pPr marL="457200" indent="-457200">
              <a:buFont typeface="Arial" charset="0"/>
              <a:buChar char="•"/>
            </a:pPr>
            <a:r>
              <a:rPr lang="en-US" sz="3200" dirty="0">
                <a:latin typeface="Arial" charset="0"/>
                <a:ea typeface="Arial" charset="0"/>
                <a:cs typeface="Arial" charset="0"/>
              </a:rPr>
              <a:t>Survey</a:t>
            </a:r>
          </a:p>
          <a:p>
            <a:pPr marL="914400" lvl="1" indent="-457200">
              <a:buFont typeface="Wingdings" charset="2"/>
              <a:buChar char="§"/>
            </a:pPr>
            <a:r>
              <a:rPr lang="en-US" sz="2800" dirty="0">
                <a:latin typeface="Arial" charset="0"/>
                <a:ea typeface="Arial" charset="0"/>
                <a:cs typeface="Arial" charset="0"/>
              </a:rPr>
              <a:t>Recruit from different countries</a:t>
            </a:r>
          </a:p>
          <a:p>
            <a:pPr marL="914400" lvl="1" indent="-457200">
              <a:buFont typeface="Wingdings" charset="2"/>
              <a:buChar char="§"/>
            </a:pPr>
            <a:r>
              <a:rPr lang="en-US" sz="2800" dirty="0">
                <a:latin typeface="Arial" charset="0"/>
                <a:ea typeface="Arial" charset="0"/>
                <a:cs typeface="Arial" charset="0"/>
              </a:rPr>
              <a:t>Two language: English and German</a:t>
            </a:r>
          </a:p>
          <a:p>
            <a:pPr marL="914400" lvl="1" indent="-457200">
              <a:buFont typeface="Wingdings" charset="2"/>
              <a:buChar char="§"/>
            </a:pPr>
            <a:r>
              <a:rPr lang="en-US" sz="2800" dirty="0">
                <a:latin typeface="Arial" charset="0"/>
                <a:ea typeface="Arial" charset="0"/>
                <a:cs typeface="Arial" charset="0"/>
              </a:rPr>
              <a:t>Slightly different survey for participants with development experience </a:t>
            </a:r>
          </a:p>
        </p:txBody>
      </p:sp>
      <p:pic>
        <p:nvPicPr>
          <p:cNvPr id="5" name="Picture 4" descr="&quot;&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1099" y="2067206"/>
            <a:ext cx="5346839" cy="2614010"/>
          </a:xfrm>
          <a:prstGeom prst="rect">
            <a:avLst/>
          </a:prstGeom>
        </p:spPr>
      </p:pic>
      <p:sp>
        <p:nvSpPr>
          <p:cNvPr id="7" name="Rectangle 6"/>
          <p:cNvSpPr/>
          <p:nvPr/>
        </p:nvSpPr>
        <p:spPr>
          <a:xfrm>
            <a:off x="6750270" y="5103284"/>
            <a:ext cx="4997668" cy="830997"/>
          </a:xfrm>
          <a:prstGeom prst="rect">
            <a:avLst/>
          </a:prstGeom>
        </p:spPr>
        <p:txBody>
          <a:bodyPr wrap="square">
            <a:spAutoFit/>
          </a:bodyPr>
          <a:lstStyle/>
          <a:p>
            <a:r>
              <a:rPr lang="en-US" sz="2400" b="1" dirty="0">
                <a:solidFill>
                  <a:srgbClr val="0D0EFF"/>
                </a:solidFill>
                <a:latin typeface="Arial" charset="0"/>
                <a:ea typeface="Arial" charset="0"/>
                <a:cs typeface="Arial" charset="0"/>
              </a:rPr>
              <a:t>267 have software development experience and 141 do not</a:t>
            </a:r>
          </a:p>
        </p:txBody>
      </p:sp>
      <p:sp>
        <p:nvSpPr>
          <p:cNvPr id="3" name="Slide Number Placeholder 2"/>
          <p:cNvSpPr>
            <a:spLocks noGrp="1"/>
          </p:cNvSpPr>
          <p:nvPr>
            <p:ph type="sldNum" sz="quarter" idx="12"/>
          </p:nvPr>
        </p:nvSpPr>
        <p:spPr/>
        <p:txBody>
          <a:bodyPr/>
          <a:lstStyle/>
          <a:p>
            <a:fld id="{3E5BF5F9-4D9A-9543-85E8-59158CD2B6EB}" type="slidenum">
              <a:rPr lang="en-US" smtClean="0"/>
              <a:t>6</a:t>
            </a:fld>
            <a:endParaRPr lang="en-US"/>
          </a:p>
        </p:txBody>
      </p:sp>
    </p:spTree>
    <p:extLst>
      <p:ext uri="{BB962C8B-B14F-4D97-AF65-F5344CB8AC3E}">
        <p14:creationId xmlns:p14="http://schemas.microsoft.com/office/powerpoint/2010/main" val="1718609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DE6C73-F43C-CD41-9491-6AD2277E3539}"/>
              </a:ext>
            </a:extLst>
          </p:cNvPr>
          <p:cNvSpPr>
            <a:spLocks noGrp="1"/>
          </p:cNvSpPr>
          <p:nvPr>
            <p:ph type="title"/>
          </p:nvPr>
        </p:nvSpPr>
        <p:spPr>
          <a:xfrm>
            <a:off x="606961" y="193416"/>
            <a:ext cx="10993582" cy="1325563"/>
          </a:xfrm>
        </p:spPr>
        <p:txBody>
          <a:bodyPr>
            <a:normAutofit/>
          </a:bodyPr>
          <a:lstStyle/>
          <a:p>
            <a:r>
              <a:rPr lang="en-US" dirty="0">
                <a:latin typeface="Arial" charset="0"/>
                <a:ea typeface="Arial" charset="0"/>
                <a:cs typeface="Arial" charset="0"/>
              </a:rPr>
              <a:t>Factors that increase privacy concerns</a:t>
            </a:r>
            <a:endParaRPr lang="en-US" dirty="0"/>
          </a:p>
        </p:txBody>
      </p:sp>
      <p:sp>
        <p:nvSpPr>
          <p:cNvPr id="2" name="Rectangle 1"/>
          <p:cNvSpPr/>
          <p:nvPr/>
        </p:nvSpPr>
        <p:spPr>
          <a:xfrm>
            <a:off x="606961" y="1524258"/>
            <a:ext cx="11374832" cy="4647426"/>
          </a:xfrm>
          <a:prstGeom prst="rect">
            <a:avLst/>
          </a:prstGeom>
        </p:spPr>
        <p:txBody>
          <a:bodyPr wrap="square">
            <a:spAutoFit/>
          </a:bodyPr>
          <a:lstStyle/>
          <a:p>
            <a:r>
              <a:rPr lang="en-US" sz="2800" dirty="0">
                <a:latin typeface="Arial" charset="0"/>
                <a:ea typeface="Arial" charset="0"/>
                <a:cs typeface="Arial" charset="0"/>
              </a:rPr>
              <a:t>Asked questions about the factors that may increase privacy concerns</a:t>
            </a:r>
          </a:p>
          <a:p>
            <a:endParaRPr lang="en-US" sz="2800" dirty="0">
              <a:latin typeface="Arial" charset="0"/>
              <a:ea typeface="Arial" charset="0"/>
              <a:cs typeface="Arial" charset="0"/>
            </a:endParaRPr>
          </a:p>
          <a:p>
            <a:pPr marL="457200" indent="-457200">
              <a:buFont typeface="Arial" charset="0"/>
              <a:buChar char="•"/>
            </a:pPr>
            <a:r>
              <a:rPr lang="en-US" sz="2400" b="1" dirty="0">
                <a:latin typeface="Arial" charset="0"/>
                <a:ea typeface="Arial" charset="0"/>
                <a:cs typeface="Arial" charset="0"/>
              </a:rPr>
              <a:t>Data Aggregation</a:t>
            </a:r>
            <a:r>
              <a:rPr lang="en-US" sz="2400" dirty="0">
                <a:latin typeface="Arial" charset="0"/>
                <a:ea typeface="Arial" charset="0"/>
                <a:cs typeface="Arial" charset="0"/>
              </a:rPr>
              <a:t>: The system discovers additional information about the user by aggregating data over a long period of time </a:t>
            </a:r>
          </a:p>
          <a:p>
            <a:pPr marL="457200" indent="-457200">
              <a:buFont typeface="Arial" charset="0"/>
              <a:buChar char="•"/>
            </a:pPr>
            <a:endParaRPr lang="en-US" sz="2400" dirty="0">
              <a:latin typeface="Arial" charset="0"/>
              <a:ea typeface="Arial" charset="0"/>
              <a:cs typeface="Arial" charset="0"/>
            </a:endParaRPr>
          </a:p>
          <a:p>
            <a:pPr marL="457200" indent="-457200">
              <a:buFont typeface="Arial" charset="0"/>
              <a:buChar char="•"/>
            </a:pPr>
            <a:r>
              <a:rPr lang="en-US" sz="2400" b="1" dirty="0">
                <a:latin typeface="Arial" charset="0"/>
                <a:ea typeface="Arial" charset="0"/>
                <a:cs typeface="Arial" charset="0"/>
              </a:rPr>
              <a:t>Data Distortion</a:t>
            </a:r>
            <a:r>
              <a:rPr lang="en-US" sz="2400" dirty="0">
                <a:latin typeface="Arial" charset="0"/>
                <a:ea typeface="Arial" charset="0"/>
                <a:cs typeface="Arial" charset="0"/>
              </a:rPr>
              <a:t>: The system might misrepresent the data or user intent </a:t>
            </a:r>
          </a:p>
          <a:p>
            <a:pPr marL="457200" indent="-457200">
              <a:buFont typeface="Arial" charset="0"/>
              <a:buChar char="•"/>
            </a:pPr>
            <a:endParaRPr lang="en-US" sz="2400" dirty="0">
              <a:latin typeface="Arial" charset="0"/>
              <a:ea typeface="Arial" charset="0"/>
              <a:cs typeface="Arial" charset="0"/>
            </a:endParaRPr>
          </a:p>
          <a:p>
            <a:pPr marL="457200" indent="-457200">
              <a:buFont typeface="Arial" charset="0"/>
              <a:buChar char="•"/>
            </a:pPr>
            <a:r>
              <a:rPr lang="en-US" sz="2400" b="1" dirty="0">
                <a:latin typeface="Arial" charset="0"/>
                <a:ea typeface="Arial" charset="0"/>
                <a:cs typeface="Arial" charset="0"/>
              </a:rPr>
              <a:t>Data Sharing</a:t>
            </a:r>
            <a:r>
              <a:rPr lang="en-US" sz="2400" dirty="0">
                <a:latin typeface="Arial" charset="0"/>
                <a:ea typeface="Arial" charset="0"/>
                <a:cs typeface="Arial" charset="0"/>
              </a:rPr>
              <a:t>: The collected data might be given to third parties for purposes like advertising </a:t>
            </a:r>
          </a:p>
          <a:p>
            <a:pPr marL="457200" indent="-457200">
              <a:buFont typeface="Arial" charset="0"/>
              <a:buChar char="•"/>
            </a:pPr>
            <a:endParaRPr lang="en-US" sz="2400" dirty="0">
              <a:latin typeface="Arial" charset="0"/>
              <a:ea typeface="Arial" charset="0"/>
              <a:cs typeface="Arial" charset="0"/>
            </a:endParaRPr>
          </a:p>
          <a:p>
            <a:pPr marL="457200" indent="-457200">
              <a:buFont typeface="Arial" charset="0"/>
              <a:buChar char="•"/>
            </a:pPr>
            <a:r>
              <a:rPr lang="en-US" sz="2400" b="1" dirty="0">
                <a:latin typeface="Arial" charset="0"/>
                <a:ea typeface="Arial" charset="0"/>
                <a:cs typeface="Arial" charset="0"/>
              </a:rPr>
              <a:t>Data Breaches</a:t>
            </a:r>
            <a:r>
              <a:rPr lang="en-US" sz="2400" dirty="0">
                <a:latin typeface="Arial" charset="0"/>
                <a:ea typeface="Arial" charset="0"/>
                <a:cs typeface="Arial" charset="0"/>
              </a:rPr>
              <a:t>: Malicious users might get access to sensitive data about other users</a:t>
            </a:r>
          </a:p>
        </p:txBody>
      </p:sp>
      <p:sp>
        <p:nvSpPr>
          <p:cNvPr id="3" name="Slide Number Placeholder 2"/>
          <p:cNvSpPr>
            <a:spLocks noGrp="1"/>
          </p:cNvSpPr>
          <p:nvPr>
            <p:ph type="sldNum" sz="quarter" idx="12"/>
          </p:nvPr>
        </p:nvSpPr>
        <p:spPr/>
        <p:txBody>
          <a:bodyPr/>
          <a:lstStyle/>
          <a:p>
            <a:fld id="{3E5BF5F9-4D9A-9543-85E8-59158CD2B6EB}" type="slidenum">
              <a:rPr lang="en-US" smtClean="0"/>
              <a:t>7</a:t>
            </a:fld>
            <a:endParaRPr lang="en-US"/>
          </a:p>
        </p:txBody>
      </p:sp>
    </p:spTree>
    <p:extLst>
      <p:ext uri="{BB962C8B-B14F-4D97-AF65-F5344CB8AC3E}">
        <p14:creationId xmlns:p14="http://schemas.microsoft.com/office/powerpoint/2010/main" val="1009553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7AD388-C1B1-2940-A4B3-8BBF1083B5DF}"/>
              </a:ext>
            </a:extLst>
          </p:cNvPr>
          <p:cNvSpPr>
            <a:spLocks noGrp="1"/>
          </p:cNvSpPr>
          <p:nvPr>
            <p:ph type="title"/>
          </p:nvPr>
        </p:nvSpPr>
        <p:spPr>
          <a:xfrm>
            <a:off x="762000" y="0"/>
            <a:ext cx="10515600" cy="1325563"/>
          </a:xfrm>
        </p:spPr>
        <p:txBody>
          <a:bodyPr/>
          <a:lstStyle/>
          <a:p>
            <a:r>
              <a:rPr lang="en-US" dirty="0">
                <a:latin typeface="Arial" charset="0"/>
                <a:ea typeface="Arial" charset="0"/>
                <a:cs typeface="Arial" charset="0"/>
              </a:rPr>
              <a:t>Factors that reduce privacy concerns</a:t>
            </a:r>
            <a:endParaRPr lang="en-US" dirty="0"/>
          </a:p>
        </p:txBody>
      </p:sp>
      <p:sp>
        <p:nvSpPr>
          <p:cNvPr id="2" name="Rectangle 1"/>
          <p:cNvSpPr/>
          <p:nvPr/>
        </p:nvSpPr>
        <p:spPr>
          <a:xfrm>
            <a:off x="520262" y="1164134"/>
            <a:ext cx="11256579" cy="5693866"/>
          </a:xfrm>
          <a:prstGeom prst="rect">
            <a:avLst/>
          </a:prstGeom>
        </p:spPr>
        <p:txBody>
          <a:bodyPr wrap="square">
            <a:spAutoFit/>
          </a:bodyPr>
          <a:lstStyle/>
          <a:p>
            <a:r>
              <a:rPr lang="en-US" sz="2800" dirty="0">
                <a:latin typeface="Arial" charset="0"/>
                <a:ea typeface="Arial" charset="0"/>
                <a:cs typeface="Arial" charset="0"/>
              </a:rPr>
              <a:t>Asked questions about the factors that may reduce privacy concerns</a:t>
            </a:r>
          </a:p>
          <a:p>
            <a:endParaRPr lang="en-US" sz="2400" b="1" dirty="0">
              <a:latin typeface="Arial" charset="0"/>
              <a:ea typeface="Arial" charset="0"/>
              <a:cs typeface="Arial" charset="0"/>
            </a:endParaRPr>
          </a:p>
          <a:p>
            <a:r>
              <a:rPr lang="en-US" sz="2400" b="1" dirty="0">
                <a:latin typeface="Arial" charset="0"/>
                <a:ea typeface="Arial" charset="0"/>
                <a:cs typeface="Arial" charset="0"/>
              </a:rPr>
              <a:t>Privacy Policy, License Agreements</a:t>
            </a:r>
            <a:r>
              <a:rPr lang="en-US" sz="2400" dirty="0">
                <a:latin typeface="Arial" charset="0"/>
                <a:ea typeface="Arial" charset="0"/>
                <a:cs typeface="Arial" charset="0"/>
              </a:rPr>
              <a:t>: Describing what the system will/won’t do with the data </a:t>
            </a:r>
          </a:p>
          <a:p>
            <a:endParaRPr lang="en-US" sz="2400" dirty="0">
              <a:latin typeface="Arial" charset="0"/>
              <a:ea typeface="Arial" charset="0"/>
              <a:cs typeface="Arial" charset="0"/>
            </a:endParaRPr>
          </a:p>
          <a:p>
            <a:r>
              <a:rPr lang="en-US" sz="2400" b="1" dirty="0">
                <a:latin typeface="Arial" charset="0"/>
                <a:ea typeface="Arial" charset="0"/>
                <a:cs typeface="Arial" charset="0"/>
              </a:rPr>
              <a:t>Privacy Laws</a:t>
            </a:r>
            <a:r>
              <a:rPr lang="en-US" sz="2400" dirty="0">
                <a:latin typeface="Arial" charset="0"/>
                <a:ea typeface="Arial" charset="0"/>
                <a:cs typeface="Arial" charset="0"/>
              </a:rPr>
              <a:t>: Describing which national law the system is compliant with (e.g., HIPAA in the US, European privacy laws) </a:t>
            </a:r>
          </a:p>
          <a:p>
            <a:endParaRPr lang="en-US" sz="2400" dirty="0">
              <a:latin typeface="Arial" charset="0"/>
              <a:ea typeface="Arial" charset="0"/>
              <a:cs typeface="Arial" charset="0"/>
            </a:endParaRPr>
          </a:p>
          <a:p>
            <a:r>
              <a:rPr lang="en-US" sz="2400" b="1" dirty="0">
                <a:latin typeface="Arial" charset="0"/>
                <a:ea typeface="Arial" charset="0"/>
                <a:cs typeface="Arial" charset="0"/>
              </a:rPr>
              <a:t>Anonymizing all data</a:t>
            </a:r>
            <a:r>
              <a:rPr lang="en-US" sz="2400" dirty="0">
                <a:latin typeface="Arial" charset="0"/>
                <a:ea typeface="Arial" charset="0"/>
                <a:cs typeface="Arial" charset="0"/>
              </a:rPr>
              <a:t>: Ensuring that none of the data has any personal identifiers </a:t>
            </a:r>
          </a:p>
          <a:p>
            <a:endParaRPr lang="en-US" sz="2400" dirty="0">
              <a:latin typeface="Arial" charset="0"/>
              <a:ea typeface="Arial" charset="0"/>
              <a:cs typeface="Arial" charset="0"/>
            </a:endParaRPr>
          </a:p>
          <a:p>
            <a:r>
              <a:rPr lang="en-US" sz="2400" b="1" dirty="0">
                <a:latin typeface="Arial" charset="0"/>
                <a:ea typeface="Arial" charset="0"/>
                <a:cs typeface="Arial" charset="0"/>
              </a:rPr>
              <a:t>Technical Details</a:t>
            </a:r>
            <a:r>
              <a:rPr lang="en-US" sz="2400" dirty="0">
                <a:latin typeface="Arial" charset="0"/>
                <a:ea typeface="Arial" charset="0"/>
                <a:cs typeface="Arial" charset="0"/>
              </a:rPr>
              <a:t>: Describing the algorithms/source code of the system in order to achieve higher trust (e.g., encryption of data) </a:t>
            </a:r>
          </a:p>
          <a:p>
            <a:endParaRPr lang="en-US" sz="2400" dirty="0">
              <a:latin typeface="Arial" charset="0"/>
              <a:ea typeface="Arial" charset="0"/>
              <a:cs typeface="Arial" charset="0"/>
            </a:endParaRPr>
          </a:p>
          <a:p>
            <a:r>
              <a:rPr lang="en-US" sz="2400" b="1" dirty="0">
                <a:latin typeface="Arial" charset="0"/>
                <a:ea typeface="Arial" charset="0"/>
                <a:cs typeface="Arial" charset="0"/>
              </a:rPr>
              <a:t>Details on usage</a:t>
            </a:r>
            <a:r>
              <a:rPr lang="en-US" sz="2400" dirty="0">
                <a:latin typeface="Arial" charset="0"/>
                <a:ea typeface="Arial" charset="0"/>
                <a:cs typeface="Arial" charset="0"/>
              </a:rPr>
              <a:t>: Describe, e.g., in a table how different data are used</a:t>
            </a:r>
          </a:p>
        </p:txBody>
      </p:sp>
      <p:sp>
        <p:nvSpPr>
          <p:cNvPr id="3" name="Slide Number Placeholder 2"/>
          <p:cNvSpPr>
            <a:spLocks noGrp="1"/>
          </p:cNvSpPr>
          <p:nvPr>
            <p:ph type="sldNum" sz="quarter" idx="12"/>
          </p:nvPr>
        </p:nvSpPr>
        <p:spPr/>
        <p:txBody>
          <a:bodyPr/>
          <a:lstStyle/>
          <a:p>
            <a:fld id="{3E5BF5F9-4D9A-9543-85E8-59158CD2B6EB}" type="slidenum">
              <a:rPr lang="en-US" smtClean="0"/>
              <a:t>8</a:t>
            </a:fld>
            <a:endParaRPr lang="en-US"/>
          </a:p>
        </p:txBody>
      </p:sp>
    </p:spTree>
    <p:extLst>
      <p:ext uri="{BB962C8B-B14F-4D97-AF65-F5344CB8AC3E}">
        <p14:creationId xmlns:p14="http://schemas.microsoft.com/office/powerpoint/2010/main" val="301732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E83BD-5908-1D42-AF56-F8923E72F3CA}"/>
              </a:ext>
            </a:extLst>
          </p:cNvPr>
          <p:cNvSpPr>
            <a:spLocks noGrp="1"/>
          </p:cNvSpPr>
          <p:nvPr>
            <p:ph type="title"/>
          </p:nvPr>
        </p:nvSpPr>
        <p:spPr>
          <a:xfrm>
            <a:off x="838200" y="185016"/>
            <a:ext cx="10515600" cy="1325563"/>
          </a:xfrm>
        </p:spPr>
        <p:txBody>
          <a:bodyPr/>
          <a:lstStyle/>
          <a:p>
            <a:r>
              <a:rPr lang="en-US" dirty="0">
                <a:latin typeface="Arial" charset="0"/>
                <a:ea typeface="Arial" charset="0"/>
                <a:cs typeface="Arial" charset="0"/>
              </a:rPr>
              <a:t>What do you think?</a:t>
            </a:r>
            <a:endParaRPr lang="en-US" dirty="0"/>
          </a:p>
        </p:txBody>
      </p:sp>
      <p:pic>
        <p:nvPicPr>
          <p:cNvPr id="5" name="Picture 4" descr="pl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184" y="1343132"/>
            <a:ext cx="6451600" cy="3860800"/>
          </a:xfrm>
          <a:prstGeom prst="rect">
            <a:avLst/>
          </a:prstGeom>
        </p:spPr>
      </p:pic>
      <p:sp>
        <p:nvSpPr>
          <p:cNvPr id="6" name="Rectangle 5"/>
          <p:cNvSpPr/>
          <p:nvPr/>
        </p:nvSpPr>
        <p:spPr>
          <a:xfrm>
            <a:off x="1032630" y="5447837"/>
            <a:ext cx="9974339" cy="830997"/>
          </a:xfrm>
          <a:prstGeom prst="rect">
            <a:avLst/>
          </a:prstGeom>
        </p:spPr>
        <p:txBody>
          <a:bodyPr wrap="square">
            <a:spAutoFit/>
          </a:bodyPr>
          <a:lstStyle/>
          <a:p>
            <a:r>
              <a:rPr lang="en-US" sz="2400" dirty="0">
                <a:latin typeface="Arial" charset="0"/>
                <a:ea typeface="Arial" charset="0"/>
                <a:cs typeface="Arial" charset="0"/>
              </a:rPr>
              <a:t>Increase concern: Aggregation, Distortion, Sharing, Breaches </a:t>
            </a:r>
          </a:p>
          <a:p>
            <a:r>
              <a:rPr lang="en-US" sz="2400" dirty="0">
                <a:latin typeface="Arial" charset="0"/>
                <a:ea typeface="Arial" charset="0"/>
                <a:cs typeface="Arial" charset="0"/>
              </a:rPr>
              <a:t>Reduce concern : Policy, Laws, Anonymization, Technical details, Usage</a:t>
            </a:r>
          </a:p>
        </p:txBody>
      </p:sp>
      <p:sp>
        <p:nvSpPr>
          <p:cNvPr id="3" name="Slide Number Placeholder 2"/>
          <p:cNvSpPr>
            <a:spLocks noGrp="1"/>
          </p:cNvSpPr>
          <p:nvPr>
            <p:ph type="sldNum" sz="quarter" idx="12"/>
          </p:nvPr>
        </p:nvSpPr>
        <p:spPr/>
        <p:txBody>
          <a:bodyPr/>
          <a:lstStyle/>
          <a:p>
            <a:fld id="{3E5BF5F9-4D9A-9543-85E8-59158CD2B6EB}" type="slidenum">
              <a:rPr lang="en-US" smtClean="0"/>
              <a:t>9</a:t>
            </a:fld>
            <a:endParaRPr lang="en-US"/>
          </a:p>
        </p:txBody>
      </p:sp>
    </p:spTree>
    <p:extLst>
      <p:ext uri="{BB962C8B-B14F-4D97-AF65-F5344CB8AC3E}">
        <p14:creationId xmlns:p14="http://schemas.microsoft.com/office/powerpoint/2010/main" val="1010346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20876</TotalTime>
  <Words>2766</Words>
  <Application>Microsoft Macintosh PowerPoint</Application>
  <PresentationFormat>Widescreen</PresentationFormat>
  <Paragraphs>385</Paragraphs>
  <Slides>53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Helvetica</vt:lpstr>
      <vt:lpstr>Helvetica Neue</vt:lpstr>
      <vt:lpstr>NimbusRomNo9L</vt:lpstr>
      <vt:lpstr>Wingdings</vt:lpstr>
      <vt:lpstr>Office Theme</vt:lpstr>
      <vt:lpstr>CSC 533: Privacy in the Digital Age (Fall 2020)  Lecture 21: Factors Influencing Privacy Behavior  </vt:lpstr>
      <vt:lpstr>Goals for today</vt:lpstr>
      <vt:lpstr>Why are cultural differences in privacy important?</vt:lpstr>
      <vt:lpstr>Studies that we’ll look at today</vt:lpstr>
      <vt:lpstr>Us and Them</vt:lpstr>
      <vt:lpstr>Method: Survey </vt:lpstr>
      <vt:lpstr>Factors that increase privacy concerns</vt:lpstr>
      <vt:lpstr>Factors that reduce privacy concerns</vt:lpstr>
      <vt:lpstr>What do you think?</vt:lpstr>
      <vt:lpstr>Factors to Increase and Reduce Concerns</vt:lpstr>
      <vt:lpstr>Exercise: Additional Concerns</vt:lpstr>
      <vt:lpstr>What types of data are critical?</vt:lpstr>
      <vt:lpstr>Criticality of Types of Data</vt:lpstr>
      <vt:lpstr>Giving up privacy</vt:lpstr>
      <vt:lpstr>Developers vs. Users</vt:lpstr>
      <vt:lpstr>Role of Geography</vt:lpstr>
      <vt:lpstr>Proposed Privacy Framework</vt:lpstr>
      <vt:lpstr>Who is Concerned About What?</vt:lpstr>
      <vt:lpstr>Study design</vt:lpstr>
      <vt:lpstr>Demographics</vt:lpstr>
      <vt:lpstr>Privacy Attitudes of Personal Content</vt:lpstr>
      <vt:lpstr>Dimensions of SNS attitude</vt:lpstr>
      <vt:lpstr>Fake Names and Impersonation</vt:lpstr>
      <vt:lpstr>Location sharing in US vs. China</vt:lpstr>
      <vt:lpstr>Goals for today</vt:lpstr>
      <vt:lpstr>Willingness to share location</vt:lpstr>
      <vt:lpstr>Sharing granularity</vt:lpstr>
      <vt:lpstr>Sharing preferences breakdown by time</vt:lpstr>
      <vt:lpstr>Final population: Amazon MTurkers!</vt:lpstr>
      <vt:lpstr>Demographics</vt:lpstr>
      <vt:lpstr>Personal Information: US Public vs mTurk</vt:lpstr>
      <vt:lpstr>Privacy Preferences: US Public vs mTurk</vt:lpstr>
      <vt:lpstr>Personal Information: US vs India mTurk</vt:lpstr>
      <vt:lpstr>Privacy Preferences: US vs India mTurk</vt:lpstr>
      <vt:lpstr>General implications</vt:lpstr>
      <vt:lpstr>PowerPoint Presentation</vt:lpstr>
      <vt:lpstr>Privacy concerns in smart homes</vt:lpstr>
      <vt:lpstr>What factors influence purchases?</vt:lpstr>
      <vt:lpstr>First study: Purchasing factors </vt:lpstr>
      <vt:lpstr>Purchasing factors</vt:lpstr>
      <vt:lpstr>Categorizing user behavior</vt:lpstr>
      <vt:lpstr>Some are willing to pay more for privacy</vt:lpstr>
      <vt:lpstr>Privacy concerns in smart homes</vt:lpstr>
      <vt:lpstr>Privacy labels for IoT products</vt:lpstr>
      <vt:lpstr>Second study: Household owners</vt:lpstr>
      <vt:lpstr>Privacy concerns related questions</vt:lpstr>
      <vt:lpstr>Privacy perceptions of users</vt:lpstr>
      <vt:lpstr>Privacy concerns with smart speakers</vt:lpstr>
      <vt:lpstr>Privacy concerns with smart speakers</vt:lpstr>
      <vt:lpstr>Factors for adoption</vt:lpstr>
      <vt:lpstr>Factors for non-adoption</vt:lpstr>
      <vt:lpstr>Lessons</vt:lpstr>
      <vt:lpstr>Logistics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580</cp:revision>
  <cp:lastPrinted>2019-01-22T14:52:46Z</cp:lastPrinted>
  <dcterms:created xsi:type="dcterms:W3CDTF">2019-01-03T13:29:27Z</dcterms:created>
  <dcterms:modified xsi:type="dcterms:W3CDTF">2020-10-29T13:38:33Z</dcterms:modified>
</cp:coreProperties>
</file>